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18"/>
  </p:notesMasterIdLst>
  <p:sldIdLst>
    <p:sldId id="294" r:id="rId3"/>
    <p:sldId id="293" r:id="rId4"/>
    <p:sldId id="285" r:id="rId5"/>
    <p:sldId id="261" r:id="rId6"/>
    <p:sldId id="286" r:id="rId7"/>
    <p:sldId id="279" r:id="rId8"/>
    <p:sldId id="272" r:id="rId9"/>
    <p:sldId id="270" r:id="rId10"/>
    <p:sldId id="264" r:id="rId11"/>
    <p:sldId id="265" r:id="rId12"/>
    <p:sldId id="284" r:id="rId13"/>
    <p:sldId id="274" r:id="rId14"/>
    <p:sldId id="288" r:id="rId15"/>
    <p:sldId id="290" r:id="rId16"/>
    <p:sldId id="292" r:id="rId17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140"/>
    <a:srgbClr val="730000"/>
    <a:srgbClr val="EEECE1"/>
    <a:srgbClr val="DD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34" d="100"/>
          <a:sy n="134" d="100"/>
        </p:scale>
        <p:origin x="-870" y="-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93775-FCDF-4B91-B3D8-7F0BB27E8625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106AF-7BD8-4C1C-A17D-39977C361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09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106AF-7BD8-4C1C-A17D-39977C361FE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770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3"/>
          <p:cNvSpPr txBox="1">
            <a:spLocks noGrp="1"/>
          </p:cNvSpPr>
          <p:nvPr userDrawn="1"/>
        </p:nvSpPr>
        <p:spPr bwMode="auto">
          <a:xfrm>
            <a:off x="6793684" y="5462468"/>
            <a:ext cx="2133600" cy="16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lt"/>
                <a:ea typeface="휴먼명조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lt"/>
                <a:ea typeface="휴먼명조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lt"/>
                <a:ea typeface="휴먼명조"/>
                <a:cs typeface="휴먼명조"/>
              </a:rPr>
              <a:t> -</a:t>
            </a:r>
          </a:p>
        </p:txBody>
      </p:sp>
      <p:sp>
        <p:nvSpPr>
          <p:cNvPr id="8" name="Line 13"/>
          <p:cNvSpPr>
            <a:spLocks noChangeShapeType="1"/>
          </p:cNvSpPr>
          <p:nvPr userDrawn="1"/>
        </p:nvSpPr>
        <p:spPr bwMode="auto">
          <a:xfrm>
            <a:off x="252046" y="5429975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 24"/>
          <p:cNvSpPr>
            <a:spLocks noChangeArrowheads="1"/>
          </p:cNvSpPr>
          <p:nvPr userDrawn="1"/>
        </p:nvSpPr>
        <p:spPr bwMode="auto">
          <a:xfrm>
            <a:off x="252046" y="517500"/>
            <a:ext cx="8891954" cy="42333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wrap="none" lIns="81043" tIns="40522" rIns="81043" bIns="40522" rtlCol="0" anchor="ctr"/>
          <a:lstStyle/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xmlns="" id="{7C3D5377-B03D-4B5F-96B6-26DF7325B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584" y="1364887"/>
            <a:ext cx="3167172" cy="252395"/>
          </a:xfrm>
          <a:prstGeom prst="rect">
            <a:avLst/>
          </a:prstGeom>
        </p:spPr>
        <p:txBody>
          <a:bodyPr anchor="ctr"/>
          <a:lstStyle>
            <a:lvl1pPr>
              <a:defRPr sz="3950" b="1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lt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6" name="텍스트 개체 틀 19">
            <a:extLst>
              <a:ext uri="{FF2B5EF4-FFF2-40B4-BE49-F238E27FC236}">
                <a16:creationId xmlns:a16="http://schemas.microsoft.com/office/drawing/2014/main" xmlns="" id="{ABB844B2-5B22-4FF4-9C0E-9C55971241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9994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lt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xmlns="" id="{B4C6F292-96A4-4F70-9194-B026880893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2676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lt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1" name="텍스트 개체 틀 19">
            <a:extLst>
              <a:ext uri="{FF2B5EF4-FFF2-40B4-BE49-F238E27FC236}">
                <a16:creationId xmlns:a16="http://schemas.microsoft.com/office/drawing/2014/main" xmlns="" id="{2E631C92-A4F9-4203-8008-3993BCAAC5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54017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lt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8473EAC0-A029-432F-9779-7308EB941E18}"/>
              </a:ext>
            </a:extLst>
          </p:cNvPr>
          <p:cNvGrpSpPr/>
          <p:nvPr userDrawn="1"/>
        </p:nvGrpSpPr>
        <p:grpSpPr>
          <a:xfrm>
            <a:off x="950792" y="3691376"/>
            <a:ext cx="7221404" cy="86159"/>
            <a:chOff x="2559310" y="3725261"/>
            <a:chExt cx="7221404" cy="86159"/>
          </a:xfrm>
          <a:solidFill>
            <a:srgbClr val="F8F8F8"/>
          </a:solidFill>
        </p:grpSpPr>
        <p:sp>
          <p:nvSpPr>
            <p:cNvPr id="13" name="모서리가 둥근 직사각형 10">
              <a:extLst>
                <a:ext uri="{FF2B5EF4-FFF2-40B4-BE49-F238E27FC236}">
                  <a16:creationId xmlns:a16="http://schemas.microsoft.com/office/drawing/2014/main" xmlns="" id="{AB21CDE5-E50B-4BC1-A919-2A0A94B6D539}"/>
                </a:ext>
              </a:extLst>
            </p:cNvPr>
            <p:cNvSpPr/>
            <p:nvPr userDrawn="1"/>
          </p:nvSpPr>
          <p:spPr>
            <a:xfrm>
              <a:off x="2559310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모서리가 둥근 직사각형 36">
              <a:extLst>
                <a:ext uri="{FF2B5EF4-FFF2-40B4-BE49-F238E27FC236}">
                  <a16:creationId xmlns:a16="http://schemas.microsoft.com/office/drawing/2014/main" xmlns="" id="{BBA3073F-C241-4419-81E6-2B5CF0EE4C56}"/>
                </a:ext>
              </a:extLst>
            </p:cNvPr>
            <p:cNvSpPr/>
            <p:nvPr userDrawn="1"/>
          </p:nvSpPr>
          <p:spPr>
            <a:xfrm>
              <a:off x="4465202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5" name="모서리가 둥근 직사각형 37">
              <a:extLst>
                <a:ext uri="{FF2B5EF4-FFF2-40B4-BE49-F238E27FC236}">
                  <a16:creationId xmlns:a16="http://schemas.microsoft.com/office/drawing/2014/main" xmlns="" id="{D1331C1C-B5E8-4D95-A642-A99FF469C883}"/>
                </a:ext>
              </a:extLst>
            </p:cNvPr>
            <p:cNvSpPr/>
            <p:nvPr userDrawn="1"/>
          </p:nvSpPr>
          <p:spPr>
            <a:xfrm>
              <a:off x="6371094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6" name="모서리가 둥근 직사각형 38">
              <a:extLst>
                <a:ext uri="{FF2B5EF4-FFF2-40B4-BE49-F238E27FC236}">
                  <a16:creationId xmlns:a16="http://schemas.microsoft.com/office/drawing/2014/main" xmlns="" id="{E34C28D3-CDAD-48AC-A56A-EA457BF6A801}"/>
                </a:ext>
              </a:extLst>
            </p:cNvPr>
            <p:cNvSpPr/>
            <p:nvPr userDrawn="1"/>
          </p:nvSpPr>
          <p:spPr>
            <a:xfrm>
              <a:off x="8276986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xmlns="" id="{A739D515-AAC7-4780-9A98-D8DE24461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0503" y="4001479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lt"/>
                <a:ea typeface="Noto Sans CJK KR Regular" panose="020B0500000000000000" pitchFamily="34" charset="-127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xmlns="" id="{9190CCDC-385B-47D5-B417-F233D698AA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6394" y="4001479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lt"/>
                <a:ea typeface="Noto Sans CJK KR Regular" panose="020B0500000000000000" pitchFamily="34" charset="-127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xmlns="" id="{6CCC1864-80A7-4FDF-A840-A40DDA5264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57736" y="4001479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lt"/>
                <a:ea typeface="Noto Sans CJK KR Regular" panose="020B0500000000000000" pitchFamily="34" charset="-127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xmlns="" id="{10F7AD03-BF30-4DF0-99E4-DD821E92ED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59077" y="4001479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lt"/>
                <a:ea typeface="Noto Sans CJK KR Regular" panose="020B0500000000000000" pitchFamily="34" charset="-127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2" name="텍스트 개체 틀 19">
            <a:extLst>
              <a:ext uri="{FF2B5EF4-FFF2-40B4-BE49-F238E27FC236}">
                <a16:creationId xmlns:a16="http://schemas.microsoft.com/office/drawing/2014/main" xmlns="" id="{72D78F89-F763-454C-97F2-BBC30F28AA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51335" y="285087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lt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A24DB771-A240-49DB-8666-9A95AC301C17}"/>
              </a:ext>
            </a:extLst>
          </p:cNvPr>
          <p:cNvGrpSpPr/>
          <p:nvPr userDrawn="1"/>
        </p:nvGrpSpPr>
        <p:grpSpPr>
          <a:xfrm>
            <a:off x="6642842" y="-550567"/>
            <a:ext cx="3660803" cy="2950524"/>
            <a:chOff x="4349842" y="1209003"/>
            <a:chExt cx="3413717" cy="2751378"/>
          </a:xfrm>
          <a:effectLst/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72A35E33-C6F4-4B52-B0FE-4474A2AD0377}"/>
                </a:ext>
              </a:extLst>
            </p:cNvPr>
            <p:cNvSpPr/>
            <p:nvPr/>
          </p:nvSpPr>
          <p:spPr>
            <a:xfrm rot="18900000">
              <a:off x="5923255" y="1345137"/>
              <a:ext cx="291073" cy="402052"/>
            </a:xfrm>
            <a:custGeom>
              <a:avLst/>
              <a:gdLst>
                <a:gd name="connsiteX0" fmla="*/ 291073 w 291073"/>
                <a:gd name="connsiteY0" fmla="*/ 0 h 402052"/>
                <a:gd name="connsiteX1" fmla="*/ 291073 w 291073"/>
                <a:gd name="connsiteY1" fmla="*/ 402052 h 402052"/>
                <a:gd name="connsiteX2" fmla="*/ 0 w 291073"/>
                <a:gd name="connsiteY2" fmla="*/ 402052 h 402052"/>
                <a:gd name="connsiteX3" fmla="*/ 0 w 291073"/>
                <a:gd name="connsiteY3" fmla="*/ 0 h 402052"/>
                <a:gd name="connsiteX4" fmla="*/ 291073 w 291073"/>
                <a:gd name="connsiteY4" fmla="*/ 0 h 402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073" h="402052">
                  <a:moveTo>
                    <a:pt x="291073" y="0"/>
                  </a:moveTo>
                  <a:lnTo>
                    <a:pt x="291073" y="402052"/>
                  </a:lnTo>
                  <a:lnTo>
                    <a:pt x="0" y="402052"/>
                  </a:lnTo>
                  <a:lnTo>
                    <a:pt x="0" y="0"/>
                  </a:lnTo>
                  <a:lnTo>
                    <a:pt x="291073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xmlns="" id="{8BAF7E51-3F58-44EB-BD9E-1960D39B6DC6}"/>
                </a:ext>
              </a:extLst>
            </p:cNvPr>
            <p:cNvSpPr/>
            <p:nvPr/>
          </p:nvSpPr>
          <p:spPr>
            <a:xfrm rot="18900000">
              <a:off x="4729243" y="1875878"/>
              <a:ext cx="1454573" cy="584765"/>
            </a:xfrm>
            <a:custGeom>
              <a:avLst/>
              <a:gdLst>
                <a:gd name="connsiteX0" fmla="*/ 1454573 w 1454573"/>
                <a:gd name="connsiteY0" fmla="*/ 0 h 584765"/>
                <a:gd name="connsiteX1" fmla="*/ 1454573 w 1454573"/>
                <a:gd name="connsiteY1" fmla="*/ 84402 h 584765"/>
                <a:gd name="connsiteX2" fmla="*/ 659869 w 1454573"/>
                <a:gd name="connsiteY2" fmla="*/ 84403 h 584765"/>
                <a:gd name="connsiteX3" fmla="*/ 659869 w 1454573"/>
                <a:gd name="connsiteY3" fmla="*/ 486454 h 584765"/>
                <a:gd name="connsiteX4" fmla="*/ 238483 w 1454573"/>
                <a:gd name="connsiteY4" fmla="*/ 486454 h 584765"/>
                <a:gd name="connsiteX5" fmla="*/ 238483 w 1454573"/>
                <a:gd name="connsiteY5" fmla="*/ 584765 h 584765"/>
                <a:gd name="connsiteX6" fmla="*/ 0 w 1454573"/>
                <a:gd name="connsiteY6" fmla="*/ 584765 h 584765"/>
                <a:gd name="connsiteX7" fmla="*/ 0 w 1454573"/>
                <a:gd name="connsiteY7" fmla="*/ 0 h 584765"/>
                <a:gd name="connsiteX8" fmla="*/ 1454573 w 1454573"/>
                <a:gd name="connsiteY8" fmla="*/ 0 h 58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4573" h="584765">
                  <a:moveTo>
                    <a:pt x="1454573" y="0"/>
                  </a:moveTo>
                  <a:lnTo>
                    <a:pt x="1454573" y="84402"/>
                  </a:lnTo>
                  <a:lnTo>
                    <a:pt x="659869" y="84403"/>
                  </a:lnTo>
                  <a:lnTo>
                    <a:pt x="659869" y="486454"/>
                  </a:lnTo>
                  <a:lnTo>
                    <a:pt x="238483" y="486454"/>
                  </a:lnTo>
                  <a:lnTo>
                    <a:pt x="238483" y="584765"/>
                  </a:lnTo>
                  <a:lnTo>
                    <a:pt x="0" y="584765"/>
                  </a:lnTo>
                  <a:lnTo>
                    <a:pt x="0" y="0"/>
                  </a:lnTo>
                  <a:lnTo>
                    <a:pt x="1454573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xmlns="" id="{28DB9341-A399-4A44-AAD5-5D902E34210A}"/>
                </a:ext>
              </a:extLst>
            </p:cNvPr>
            <p:cNvSpPr/>
            <p:nvPr/>
          </p:nvSpPr>
          <p:spPr>
            <a:xfrm rot="18900000">
              <a:off x="6390176" y="1514861"/>
              <a:ext cx="93970" cy="254815"/>
            </a:xfrm>
            <a:custGeom>
              <a:avLst/>
              <a:gdLst>
                <a:gd name="connsiteX0" fmla="*/ 93970 w 93970"/>
                <a:gd name="connsiteY0" fmla="*/ 0 h 254815"/>
                <a:gd name="connsiteX1" fmla="*/ 93970 w 93970"/>
                <a:gd name="connsiteY1" fmla="*/ 254815 h 254815"/>
                <a:gd name="connsiteX2" fmla="*/ 0 w 93970"/>
                <a:gd name="connsiteY2" fmla="*/ 254815 h 254815"/>
                <a:gd name="connsiteX3" fmla="*/ 0 w 93970"/>
                <a:gd name="connsiteY3" fmla="*/ 0 h 254815"/>
                <a:gd name="connsiteX4" fmla="*/ 93970 w 93970"/>
                <a:gd name="connsiteY4" fmla="*/ 0 h 25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70" h="254815">
                  <a:moveTo>
                    <a:pt x="93970" y="0"/>
                  </a:moveTo>
                  <a:lnTo>
                    <a:pt x="93970" y="254815"/>
                  </a:lnTo>
                  <a:lnTo>
                    <a:pt x="0" y="254815"/>
                  </a:lnTo>
                  <a:lnTo>
                    <a:pt x="0" y="0"/>
                  </a:lnTo>
                  <a:lnTo>
                    <a:pt x="93970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xmlns="" id="{BD26D64D-2AE0-4483-B4A9-0AAE75C2F680}"/>
                </a:ext>
              </a:extLst>
            </p:cNvPr>
            <p:cNvSpPr/>
            <p:nvPr/>
          </p:nvSpPr>
          <p:spPr>
            <a:xfrm rot="18900000">
              <a:off x="6777269" y="1549477"/>
              <a:ext cx="238484" cy="899909"/>
            </a:xfrm>
            <a:custGeom>
              <a:avLst/>
              <a:gdLst>
                <a:gd name="connsiteX0" fmla="*/ 238484 w 238484"/>
                <a:gd name="connsiteY0" fmla="*/ 0 h 899909"/>
                <a:gd name="connsiteX1" fmla="*/ 238484 w 238484"/>
                <a:gd name="connsiteY1" fmla="*/ 899909 h 899909"/>
                <a:gd name="connsiteX2" fmla="*/ 0 w 238484"/>
                <a:gd name="connsiteY2" fmla="*/ 899909 h 899909"/>
                <a:gd name="connsiteX3" fmla="*/ 1 w 238484"/>
                <a:gd name="connsiteY3" fmla="*/ 522881 h 899909"/>
                <a:gd name="connsiteX4" fmla="*/ 93971 w 238484"/>
                <a:gd name="connsiteY4" fmla="*/ 522881 h 899909"/>
                <a:gd name="connsiteX5" fmla="*/ 93971 w 238484"/>
                <a:gd name="connsiteY5" fmla="*/ 0 h 899909"/>
                <a:gd name="connsiteX6" fmla="*/ 238484 w 238484"/>
                <a:gd name="connsiteY6" fmla="*/ 0 h 89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84" h="899909">
                  <a:moveTo>
                    <a:pt x="238484" y="0"/>
                  </a:moveTo>
                  <a:lnTo>
                    <a:pt x="238484" y="899909"/>
                  </a:lnTo>
                  <a:lnTo>
                    <a:pt x="0" y="899909"/>
                  </a:lnTo>
                  <a:lnTo>
                    <a:pt x="1" y="522881"/>
                  </a:lnTo>
                  <a:lnTo>
                    <a:pt x="93971" y="522881"/>
                  </a:lnTo>
                  <a:lnTo>
                    <a:pt x="93971" y="0"/>
                  </a:lnTo>
                  <a:lnTo>
                    <a:pt x="238484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xmlns="" id="{7608A552-29F6-434B-8D25-4A7FC56F548D}"/>
                </a:ext>
              </a:extLst>
            </p:cNvPr>
            <p:cNvSpPr/>
            <p:nvPr/>
          </p:nvSpPr>
          <p:spPr>
            <a:xfrm rot="18900000">
              <a:off x="6437288" y="1789085"/>
              <a:ext cx="283060" cy="522881"/>
            </a:xfrm>
            <a:custGeom>
              <a:avLst/>
              <a:gdLst>
                <a:gd name="connsiteX0" fmla="*/ 283060 w 283060"/>
                <a:gd name="connsiteY0" fmla="*/ 0 h 522881"/>
                <a:gd name="connsiteX1" fmla="*/ 283060 w 283060"/>
                <a:gd name="connsiteY1" fmla="*/ 522881 h 522881"/>
                <a:gd name="connsiteX2" fmla="*/ 0 w 283060"/>
                <a:gd name="connsiteY2" fmla="*/ 522881 h 522881"/>
                <a:gd name="connsiteX3" fmla="*/ 0 w 283060"/>
                <a:gd name="connsiteY3" fmla="*/ 0 h 522881"/>
                <a:gd name="connsiteX4" fmla="*/ 283060 w 283060"/>
                <a:gd name="connsiteY4" fmla="*/ 0 h 52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060" h="522881">
                  <a:moveTo>
                    <a:pt x="283060" y="0"/>
                  </a:moveTo>
                  <a:lnTo>
                    <a:pt x="283060" y="522881"/>
                  </a:lnTo>
                  <a:lnTo>
                    <a:pt x="0" y="522881"/>
                  </a:lnTo>
                  <a:lnTo>
                    <a:pt x="0" y="0"/>
                  </a:lnTo>
                  <a:lnTo>
                    <a:pt x="283060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xmlns="" id="{9A3E2010-EC4A-4754-8C5F-EF0B35A4B62A}"/>
                </a:ext>
              </a:extLst>
            </p:cNvPr>
            <p:cNvSpPr/>
            <p:nvPr/>
          </p:nvSpPr>
          <p:spPr>
            <a:xfrm rot="18900000">
              <a:off x="5591370" y="2005226"/>
              <a:ext cx="794704" cy="457258"/>
            </a:xfrm>
            <a:custGeom>
              <a:avLst/>
              <a:gdLst>
                <a:gd name="connsiteX0" fmla="*/ 794704 w 794704"/>
                <a:gd name="connsiteY0" fmla="*/ 0 h 457258"/>
                <a:gd name="connsiteX1" fmla="*/ 794704 w 794704"/>
                <a:gd name="connsiteY1" fmla="*/ 457258 h 457258"/>
                <a:gd name="connsiteX2" fmla="*/ 0 w 794704"/>
                <a:gd name="connsiteY2" fmla="*/ 457258 h 457258"/>
                <a:gd name="connsiteX3" fmla="*/ 0 w 794704"/>
                <a:gd name="connsiteY3" fmla="*/ 0 h 457258"/>
                <a:gd name="connsiteX4" fmla="*/ 794704 w 794704"/>
                <a:gd name="connsiteY4" fmla="*/ 0 h 45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704" h="457258">
                  <a:moveTo>
                    <a:pt x="794704" y="0"/>
                  </a:moveTo>
                  <a:lnTo>
                    <a:pt x="794704" y="457258"/>
                  </a:lnTo>
                  <a:lnTo>
                    <a:pt x="0" y="457258"/>
                  </a:lnTo>
                  <a:lnTo>
                    <a:pt x="0" y="0"/>
                  </a:lnTo>
                  <a:lnTo>
                    <a:pt x="794704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xmlns="" id="{CCE7D6C8-BC47-43DD-A4DB-45203E3326C1}"/>
                </a:ext>
              </a:extLst>
            </p:cNvPr>
            <p:cNvSpPr/>
            <p:nvPr/>
          </p:nvSpPr>
          <p:spPr>
            <a:xfrm rot="18900000">
              <a:off x="5634260" y="2324152"/>
              <a:ext cx="1507163" cy="801934"/>
            </a:xfrm>
            <a:custGeom>
              <a:avLst/>
              <a:gdLst>
                <a:gd name="connsiteX0" fmla="*/ 1224103 w 1507163"/>
                <a:gd name="connsiteY0" fmla="*/ 320438 h 801934"/>
                <a:gd name="connsiteX1" fmla="*/ 1224104 w 1507163"/>
                <a:gd name="connsiteY1" fmla="*/ 697466 h 801934"/>
                <a:gd name="connsiteX2" fmla="*/ 1507162 w 1507163"/>
                <a:gd name="connsiteY2" fmla="*/ 697466 h 801934"/>
                <a:gd name="connsiteX3" fmla="*/ 1507163 w 1507163"/>
                <a:gd name="connsiteY3" fmla="*/ 801934 h 801934"/>
                <a:gd name="connsiteX4" fmla="*/ 0 w 1507163"/>
                <a:gd name="connsiteY4" fmla="*/ 801934 h 801934"/>
                <a:gd name="connsiteX5" fmla="*/ 0 w 1507163"/>
                <a:gd name="connsiteY5" fmla="*/ 630765 h 801934"/>
                <a:gd name="connsiteX6" fmla="*/ 111056 w 1507163"/>
                <a:gd name="connsiteY6" fmla="*/ 630765 h 801934"/>
                <a:gd name="connsiteX7" fmla="*/ 111056 w 1507163"/>
                <a:gd name="connsiteY7" fmla="*/ 0 h 801934"/>
                <a:gd name="connsiteX8" fmla="*/ 421386 w 1507163"/>
                <a:gd name="connsiteY8" fmla="*/ 0 h 801934"/>
                <a:gd name="connsiteX9" fmla="*/ 421386 w 1507163"/>
                <a:gd name="connsiteY9" fmla="*/ 320438 h 801934"/>
                <a:gd name="connsiteX10" fmla="*/ 1224103 w 1507163"/>
                <a:gd name="connsiteY10" fmla="*/ 320438 h 8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07163" h="801934">
                  <a:moveTo>
                    <a:pt x="1224103" y="320438"/>
                  </a:moveTo>
                  <a:lnTo>
                    <a:pt x="1224104" y="697466"/>
                  </a:lnTo>
                  <a:lnTo>
                    <a:pt x="1507162" y="697466"/>
                  </a:lnTo>
                  <a:lnTo>
                    <a:pt x="1507163" y="801934"/>
                  </a:lnTo>
                  <a:lnTo>
                    <a:pt x="0" y="801934"/>
                  </a:lnTo>
                  <a:lnTo>
                    <a:pt x="0" y="630765"/>
                  </a:lnTo>
                  <a:lnTo>
                    <a:pt x="111056" y="630765"/>
                  </a:lnTo>
                  <a:lnTo>
                    <a:pt x="111056" y="0"/>
                  </a:lnTo>
                  <a:lnTo>
                    <a:pt x="421386" y="0"/>
                  </a:lnTo>
                  <a:lnTo>
                    <a:pt x="421386" y="320438"/>
                  </a:lnTo>
                  <a:lnTo>
                    <a:pt x="1224103" y="320438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xmlns="" id="{6933D7B5-0A4F-42E3-B4A5-76E4B1D8A1C1}"/>
                </a:ext>
              </a:extLst>
            </p:cNvPr>
            <p:cNvSpPr/>
            <p:nvPr/>
          </p:nvSpPr>
          <p:spPr>
            <a:xfrm rot="18900000">
              <a:off x="5428282" y="2628811"/>
              <a:ext cx="111056" cy="358947"/>
            </a:xfrm>
            <a:custGeom>
              <a:avLst/>
              <a:gdLst>
                <a:gd name="connsiteX0" fmla="*/ 111056 w 111056"/>
                <a:gd name="connsiteY0" fmla="*/ 0 h 358947"/>
                <a:gd name="connsiteX1" fmla="*/ 111056 w 111056"/>
                <a:gd name="connsiteY1" fmla="*/ 358947 h 358947"/>
                <a:gd name="connsiteX2" fmla="*/ 0 w 111056"/>
                <a:gd name="connsiteY2" fmla="*/ 358947 h 358947"/>
                <a:gd name="connsiteX3" fmla="*/ 0 w 111056"/>
                <a:gd name="connsiteY3" fmla="*/ 0 h 358947"/>
                <a:gd name="connsiteX4" fmla="*/ 111056 w 111056"/>
                <a:gd name="connsiteY4" fmla="*/ 0 h 3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056" h="358947">
                  <a:moveTo>
                    <a:pt x="111056" y="0"/>
                  </a:moveTo>
                  <a:lnTo>
                    <a:pt x="111056" y="358947"/>
                  </a:lnTo>
                  <a:lnTo>
                    <a:pt x="0" y="358947"/>
                  </a:lnTo>
                  <a:lnTo>
                    <a:pt x="0" y="0"/>
                  </a:lnTo>
                  <a:lnTo>
                    <a:pt x="111056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xmlns="" id="{BA4124F2-A29F-4A3F-A481-607F38846970}"/>
                </a:ext>
              </a:extLst>
            </p:cNvPr>
            <p:cNvSpPr/>
            <p:nvPr/>
          </p:nvSpPr>
          <p:spPr>
            <a:xfrm rot="18900000">
              <a:off x="5135352" y="2894931"/>
              <a:ext cx="164678" cy="358947"/>
            </a:xfrm>
            <a:custGeom>
              <a:avLst/>
              <a:gdLst>
                <a:gd name="connsiteX0" fmla="*/ 164678 w 164678"/>
                <a:gd name="connsiteY0" fmla="*/ 0 h 358947"/>
                <a:gd name="connsiteX1" fmla="*/ 164678 w 164678"/>
                <a:gd name="connsiteY1" fmla="*/ 358947 h 358947"/>
                <a:gd name="connsiteX2" fmla="*/ 0 w 164678"/>
                <a:gd name="connsiteY2" fmla="*/ 358947 h 358947"/>
                <a:gd name="connsiteX3" fmla="*/ 0 w 164678"/>
                <a:gd name="connsiteY3" fmla="*/ 0 h 358947"/>
                <a:gd name="connsiteX4" fmla="*/ 164678 w 164678"/>
                <a:gd name="connsiteY4" fmla="*/ 0 h 3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358947">
                  <a:moveTo>
                    <a:pt x="164678" y="0"/>
                  </a:moveTo>
                  <a:lnTo>
                    <a:pt x="164678" y="358947"/>
                  </a:lnTo>
                  <a:lnTo>
                    <a:pt x="0" y="358947"/>
                  </a:lnTo>
                  <a:lnTo>
                    <a:pt x="0" y="0"/>
                  </a:lnTo>
                  <a:lnTo>
                    <a:pt x="164678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xmlns="" id="{2A5974D0-789A-44BA-B51A-956B2202DCE8}"/>
                </a:ext>
              </a:extLst>
            </p:cNvPr>
            <p:cNvSpPr/>
            <p:nvPr/>
          </p:nvSpPr>
          <p:spPr>
            <a:xfrm rot="18900000">
              <a:off x="5590905" y="2966399"/>
              <a:ext cx="238483" cy="630765"/>
            </a:xfrm>
            <a:custGeom>
              <a:avLst/>
              <a:gdLst>
                <a:gd name="connsiteX0" fmla="*/ 238483 w 238483"/>
                <a:gd name="connsiteY0" fmla="*/ 0 h 630765"/>
                <a:gd name="connsiteX1" fmla="*/ 238483 w 238483"/>
                <a:gd name="connsiteY1" fmla="*/ 630765 h 630765"/>
                <a:gd name="connsiteX2" fmla="*/ 0 w 238483"/>
                <a:gd name="connsiteY2" fmla="*/ 630765 h 630765"/>
                <a:gd name="connsiteX3" fmla="*/ 0 w 238483"/>
                <a:gd name="connsiteY3" fmla="*/ 0 h 630765"/>
                <a:gd name="connsiteX4" fmla="*/ 238483 w 238483"/>
                <a:gd name="connsiteY4" fmla="*/ 0 h 63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83" h="630765">
                  <a:moveTo>
                    <a:pt x="238483" y="0"/>
                  </a:moveTo>
                  <a:lnTo>
                    <a:pt x="238483" y="630765"/>
                  </a:lnTo>
                  <a:lnTo>
                    <a:pt x="0" y="630765"/>
                  </a:lnTo>
                  <a:lnTo>
                    <a:pt x="0" y="0"/>
                  </a:lnTo>
                  <a:lnTo>
                    <a:pt x="238483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xmlns="" id="{32567FA5-9993-482F-9D3C-308AA58AEA4C}"/>
                </a:ext>
              </a:extLst>
            </p:cNvPr>
            <p:cNvSpPr/>
            <p:nvPr/>
          </p:nvSpPr>
          <p:spPr>
            <a:xfrm rot="18900000">
              <a:off x="4349842" y="1357492"/>
              <a:ext cx="1619251" cy="1260303"/>
            </a:xfrm>
            <a:custGeom>
              <a:avLst/>
              <a:gdLst>
                <a:gd name="connsiteX0" fmla="*/ 1619251 w 1619251"/>
                <a:gd name="connsiteY0" fmla="*/ 0 h 1260303"/>
                <a:gd name="connsiteX1" fmla="*/ 1619251 w 1619251"/>
                <a:gd name="connsiteY1" fmla="*/ 675538 h 1260303"/>
                <a:gd name="connsiteX2" fmla="*/ 164678 w 1619251"/>
                <a:gd name="connsiteY2" fmla="*/ 675538 h 1260303"/>
                <a:gd name="connsiteX3" fmla="*/ 164678 w 1619251"/>
                <a:gd name="connsiteY3" fmla="*/ 1260303 h 1260303"/>
                <a:gd name="connsiteX4" fmla="*/ 0 w 1619251"/>
                <a:gd name="connsiteY4" fmla="*/ 1260303 h 1260303"/>
                <a:gd name="connsiteX5" fmla="*/ 0 w 1619251"/>
                <a:gd name="connsiteY5" fmla="*/ 0 h 1260303"/>
                <a:gd name="connsiteX6" fmla="*/ 1619251 w 1619251"/>
                <a:gd name="connsiteY6" fmla="*/ 0 h 126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1" h="1260303">
                  <a:moveTo>
                    <a:pt x="1619251" y="0"/>
                  </a:moveTo>
                  <a:lnTo>
                    <a:pt x="1619251" y="675538"/>
                  </a:lnTo>
                  <a:lnTo>
                    <a:pt x="164678" y="675538"/>
                  </a:lnTo>
                  <a:lnTo>
                    <a:pt x="164678" y="1260303"/>
                  </a:lnTo>
                  <a:lnTo>
                    <a:pt x="0" y="1260303"/>
                  </a:lnTo>
                  <a:lnTo>
                    <a:pt x="0" y="0"/>
                  </a:lnTo>
                  <a:lnTo>
                    <a:pt x="1619251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xmlns="" id="{05DD80F8-4CB6-4637-926A-69C9077B9428}"/>
                </a:ext>
              </a:extLst>
            </p:cNvPr>
            <p:cNvSpPr/>
            <p:nvPr/>
          </p:nvSpPr>
          <p:spPr>
            <a:xfrm rot="18900000">
              <a:off x="6157940" y="1209003"/>
              <a:ext cx="93971" cy="402052"/>
            </a:xfrm>
            <a:custGeom>
              <a:avLst/>
              <a:gdLst>
                <a:gd name="connsiteX0" fmla="*/ 93971 w 93971"/>
                <a:gd name="connsiteY0" fmla="*/ 0 h 402052"/>
                <a:gd name="connsiteX1" fmla="*/ 93970 w 93971"/>
                <a:gd name="connsiteY1" fmla="*/ 402052 h 402052"/>
                <a:gd name="connsiteX2" fmla="*/ 0 w 93971"/>
                <a:gd name="connsiteY2" fmla="*/ 402052 h 402052"/>
                <a:gd name="connsiteX3" fmla="*/ 0 w 93971"/>
                <a:gd name="connsiteY3" fmla="*/ 0 h 402052"/>
                <a:gd name="connsiteX4" fmla="*/ 93971 w 93971"/>
                <a:gd name="connsiteY4" fmla="*/ 0 h 402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71" h="402052">
                  <a:moveTo>
                    <a:pt x="93971" y="0"/>
                  </a:moveTo>
                  <a:lnTo>
                    <a:pt x="93970" y="402052"/>
                  </a:lnTo>
                  <a:lnTo>
                    <a:pt x="0" y="402052"/>
                  </a:lnTo>
                  <a:lnTo>
                    <a:pt x="0" y="0"/>
                  </a:lnTo>
                  <a:lnTo>
                    <a:pt x="93971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xmlns="" id="{1C65900B-F269-46AB-B41B-558DC54A191F}"/>
                </a:ext>
              </a:extLst>
            </p:cNvPr>
            <p:cNvSpPr/>
            <p:nvPr/>
          </p:nvSpPr>
          <p:spPr>
            <a:xfrm rot="18900000">
              <a:off x="5751268" y="1331974"/>
              <a:ext cx="291073" cy="84402"/>
            </a:xfrm>
            <a:custGeom>
              <a:avLst/>
              <a:gdLst>
                <a:gd name="connsiteX0" fmla="*/ 291073 w 291073"/>
                <a:gd name="connsiteY0" fmla="*/ 0 h 84402"/>
                <a:gd name="connsiteX1" fmla="*/ 291073 w 291073"/>
                <a:gd name="connsiteY1" fmla="*/ 84402 h 84402"/>
                <a:gd name="connsiteX2" fmla="*/ 0 w 291073"/>
                <a:gd name="connsiteY2" fmla="*/ 84402 h 84402"/>
                <a:gd name="connsiteX3" fmla="*/ 0 w 291073"/>
                <a:gd name="connsiteY3" fmla="*/ 0 h 84402"/>
                <a:gd name="connsiteX4" fmla="*/ 291073 w 291073"/>
                <a:gd name="connsiteY4" fmla="*/ 0 h 8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073" h="84402">
                  <a:moveTo>
                    <a:pt x="291073" y="0"/>
                  </a:moveTo>
                  <a:lnTo>
                    <a:pt x="291073" y="84402"/>
                  </a:lnTo>
                  <a:lnTo>
                    <a:pt x="0" y="84402"/>
                  </a:lnTo>
                  <a:lnTo>
                    <a:pt x="0" y="0"/>
                  </a:lnTo>
                  <a:lnTo>
                    <a:pt x="291073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xmlns="" id="{FE110A63-C939-4D89-9290-875F03B87776}"/>
                </a:ext>
              </a:extLst>
            </p:cNvPr>
            <p:cNvSpPr/>
            <p:nvPr/>
          </p:nvSpPr>
          <p:spPr>
            <a:xfrm rot="18900000">
              <a:off x="6925418" y="1331388"/>
              <a:ext cx="378366" cy="899909"/>
            </a:xfrm>
            <a:custGeom>
              <a:avLst/>
              <a:gdLst>
                <a:gd name="connsiteX0" fmla="*/ 378366 w 378366"/>
                <a:gd name="connsiteY0" fmla="*/ 0 h 899909"/>
                <a:gd name="connsiteX1" fmla="*/ 378366 w 378366"/>
                <a:gd name="connsiteY1" fmla="*/ 899909 h 899909"/>
                <a:gd name="connsiteX2" fmla="*/ 0 w 378366"/>
                <a:gd name="connsiteY2" fmla="*/ 899909 h 899909"/>
                <a:gd name="connsiteX3" fmla="*/ 0 w 378366"/>
                <a:gd name="connsiteY3" fmla="*/ 0 h 899909"/>
                <a:gd name="connsiteX4" fmla="*/ 378366 w 378366"/>
                <a:gd name="connsiteY4" fmla="*/ 0 h 89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366" h="899909">
                  <a:moveTo>
                    <a:pt x="378366" y="0"/>
                  </a:moveTo>
                  <a:lnTo>
                    <a:pt x="378366" y="899909"/>
                  </a:lnTo>
                  <a:lnTo>
                    <a:pt x="0" y="899909"/>
                  </a:lnTo>
                  <a:lnTo>
                    <a:pt x="0" y="0"/>
                  </a:lnTo>
                  <a:lnTo>
                    <a:pt x="378366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xmlns="" id="{A5D28746-183A-4C23-B0D0-AEA0E2DA41A8}"/>
                </a:ext>
              </a:extLst>
            </p:cNvPr>
            <p:cNvSpPr/>
            <p:nvPr/>
          </p:nvSpPr>
          <p:spPr>
            <a:xfrm rot="18900000">
              <a:off x="6449222" y="1430544"/>
              <a:ext cx="144513" cy="254815"/>
            </a:xfrm>
            <a:custGeom>
              <a:avLst/>
              <a:gdLst>
                <a:gd name="connsiteX0" fmla="*/ 144513 w 144513"/>
                <a:gd name="connsiteY0" fmla="*/ 0 h 254815"/>
                <a:gd name="connsiteX1" fmla="*/ 144513 w 144513"/>
                <a:gd name="connsiteY1" fmla="*/ 254815 h 254815"/>
                <a:gd name="connsiteX2" fmla="*/ 0 w 144513"/>
                <a:gd name="connsiteY2" fmla="*/ 254815 h 254815"/>
                <a:gd name="connsiteX3" fmla="*/ 0 w 144513"/>
                <a:gd name="connsiteY3" fmla="*/ 0 h 254815"/>
                <a:gd name="connsiteX4" fmla="*/ 144513 w 144513"/>
                <a:gd name="connsiteY4" fmla="*/ 0 h 25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13" h="254815">
                  <a:moveTo>
                    <a:pt x="144513" y="0"/>
                  </a:moveTo>
                  <a:lnTo>
                    <a:pt x="144513" y="254815"/>
                  </a:lnTo>
                  <a:lnTo>
                    <a:pt x="0" y="254815"/>
                  </a:lnTo>
                  <a:lnTo>
                    <a:pt x="0" y="0"/>
                  </a:lnTo>
                  <a:lnTo>
                    <a:pt x="144513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xmlns="" id="{F45C80DF-AD24-45BA-A552-A19C48477897}"/>
                </a:ext>
              </a:extLst>
            </p:cNvPr>
            <p:cNvSpPr/>
            <p:nvPr/>
          </p:nvSpPr>
          <p:spPr>
            <a:xfrm rot="18900000">
              <a:off x="5287558" y="1729017"/>
              <a:ext cx="794704" cy="402052"/>
            </a:xfrm>
            <a:custGeom>
              <a:avLst/>
              <a:gdLst>
                <a:gd name="connsiteX0" fmla="*/ 794704 w 794704"/>
                <a:gd name="connsiteY0" fmla="*/ 0 h 402052"/>
                <a:gd name="connsiteX1" fmla="*/ 794704 w 794704"/>
                <a:gd name="connsiteY1" fmla="*/ 402052 h 402052"/>
                <a:gd name="connsiteX2" fmla="*/ 0 w 794704"/>
                <a:gd name="connsiteY2" fmla="*/ 402052 h 402052"/>
                <a:gd name="connsiteX3" fmla="*/ 0 w 794704"/>
                <a:gd name="connsiteY3" fmla="*/ 1 h 402052"/>
                <a:gd name="connsiteX4" fmla="*/ 794704 w 794704"/>
                <a:gd name="connsiteY4" fmla="*/ 0 h 402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704" h="402052">
                  <a:moveTo>
                    <a:pt x="794704" y="0"/>
                  </a:moveTo>
                  <a:lnTo>
                    <a:pt x="794704" y="402052"/>
                  </a:lnTo>
                  <a:lnTo>
                    <a:pt x="0" y="402052"/>
                  </a:lnTo>
                  <a:lnTo>
                    <a:pt x="0" y="1"/>
                  </a:lnTo>
                  <a:lnTo>
                    <a:pt x="794704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xmlns="" id="{F3265410-8F51-4A47-B3FB-1620EAF2E003}"/>
                </a:ext>
              </a:extLst>
            </p:cNvPr>
            <p:cNvSpPr/>
            <p:nvPr/>
          </p:nvSpPr>
          <p:spPr>
            <a:xfrm rot="18900000">
              <a:off x="5662036" y="1855389"/>
              <a:ext cx="1085777" cy="777696"/>
            </a:xfrm>
            <a:custGeom>
              <a:avLst/>
              <a:gdLst>
                <a:gd name="connsiteX0" fmla="*/ 1085777 w 1085777"/>
                <a:gd name="connsiteY0" fmla="*/ 0 h 777696"/>
                <a:gd name="connsiteX1" fmla="*/ 1085777 w 1085777"/>
                <a:gd name="connsiteY1" fmla="*/ 254815 h 777696"/>
                <a:gd name="connsiteX2" fmla="*/ 802717 w 1085777"/>
                <a:gd name="connsiteY2" fmla="*/ 254815 h 777696"/>
                <a:gd name="connsiteX3" fmla="*/ 802717 w 1085777"/>
                <a:gd name="connsiteY3" fmla="*/ 777696 h 777696"/>
                <a:gd name="connsiteX4" fmla="*/ 0 w 1085777"/>
                <a:gd name="connsiteY4" fmla="*/ 777696 h 777696"/>
                <a:gd name="connsiteX5" fmla="*/ 0 w 1085777"/>
                <a:gd name="connsiteY5" fmla="*/ 457258 h 777696"/>
                <a:gd name="connsiteX6" fmla="*/ 794704 w 1085777"/>
                <a:gd name="connsiteY6" fmla="*/ 457258 h 777696"/>
                <a:gd name="connsiteX7" fmla="*/ 794704 w 1085777"/>
                <a:gd name="connsiteY7" fmla="*/ 0 h 777696"/>
                <a:gd name="connsiteX8" fmla="*/ 1085777 w 1085777"/>
                <a:gd name="connsiteY8" fmla="*/ 0 h 7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777" h="777696">
                  <a:moveTo>
                    <a:pt x="1085777" y="0"/>
                  </a:moveTo>
                  <a:lnTo>
                    <a:pt x="1085777" y="254815"/>
                  </a:lnTo>
                  <a:lnTo>
                    <a:pt x="802717" y="254815"/>
                  </a:lnTo>
                  <a:lnTo>
                    <a:pt x="802717" y="777696"/>
                  </a:lnTo>
                  <a:lnTo>
                    <a:pt x="0" y="777696"/>
                  </a:lnTo>
                  <a:lnTo>
                    <a:pt x="0" y="457258"/>
                  </a:lnTo>
                  <a:lnTo>
                    <a:pt x="794704" y="457258"/>
                  </a:lnTo>
                  <a:lnTo>
                    <a:pt x="794704" y="0"/>
                  </a:lnTo>
                  <a:lnTo>
                    <a:pt x="1085777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xmlns="" id="{1C4B8E1C-BC1A-436B-B183-437FDE6E401D}"/>
                </a:ext>
              </a:extLst>
            </p:cNvPr>
            <p:cNvSpPr/>
            <p:nvPr/>
          </p:nvSpPr>
          <p:spPr>
            <a:xfrm rot="18900000">
              <a:off x="6665134" y="1655784"/>
              <a:ext cx="93970" cy="522881"/>
            </a:xfrm>
            <a:custGeom>
              <a:avLst/>
              <a:gdLst>
                <a:gd name="connsiteX0" fmla="*/ 93970 w 93970"/>
                <a:gd name="connsiteY0" fmla="*/ 0 h 522881"/>
                <a:gd name="connsiteX1" fmla="*/ 93970 w 93970"/>
                <a:gd name="connsiteY1" fmla="*/ 522881 h 522881"/>
                <a:gd name="connsiteX2" fmla="*/ 0 w 93970"/>
                <a:gd name="connsiteY2" fmla="*/ 522881 h 522881"/>
                <a:gd name="connsiteX3" fmla="*/ 0 w 93970"/>
                <a:gd name="connsiteY3" fmla="*/ 0 h 522881"/>
                <a:gd name="connsiteX4" fmla="*/ 93970 w 93970"/>
                <a:gd name="connsiteY4" fmla="*/ 0 h 52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70" h="522881">
                  <a:moveTo>
                    <a:pt x="93970" y="0"/>
                  </a:moveTo>
                  <a:lnTo>
                    <a:pt x="93970" y="522881"/>
                  </a:lnTo>
                  <a:lnTo>
                    <a:pt x="0" y="522881"/>
                  </a:lnTo>
                  <a:lnTo>
                    <a:pt x="0" y="0"/>
                  </a:lnTo>
                  <a:lnTo>
                    <a:pt x="93970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xmlns="" id="{21DCCA02-111C-41D9-B850-01AC3F6107AE}"/>
                </a:ext>
              </a:extLst>
            </p:cNvPr>
            <p:cNvSpPr/>
            <p:nvPr/>
          </p:nvSpPr>
          <p:spPr>
            <a:xfrm rot="18900000">
              <a:off x="6755454" y="2180177"/>
              <a:ext cx="283060" cy="377028"/>
            </a:xfrm>
            <a:custGeom>
              <a:avLst/>
              <a:gdLst>
                <a:gd name="connsiteX0" fmla="*/ 283060 w 283060"/>
                <a:gd name="connsiteY0" fmla="*/ 0 h 377028"/>
                <a:gd name="connsiteX1" fmla="*/ 283059 w 283060"/>
                <a:gd name="connsiteY1" fmla="*/ 377028 h 377028"/>
                <a:gd name="connsiteX2" fmla="*/ 1 w 283060"/>
                <a:gd name="connsiteY2" fmla="*/ 377028 h 377028"/>
                <a:gd name="connsiteX3" fmla="*/ 0 w 283060"/>
                <a:gd name="connsiteY3" fmla="*/ 0 h 377028"/>
                <a:gd name="connsiteX4" fmla="*/ 283060 w 283060"/>
                <a:gd name="connsiteY4" fmla="*/ 0 h 37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060" h="377028">
                  <a:moveTo>
                    <a:pt x="283060" y="0"/>
                  </a:moveTo>
                  <a:lnTo>
                    <a:pt x="283059" y="377028"/>
                  </a:lnTo>
                  <a:lnTo>
                    <a:pt x="1" y="377028"/>
                  </a:lnTo>
                  <a:lnTo>
                    <a:pt x="0" y="0"/>
                  </a:lnTo>
                  <a:lnTo>
                    <a:pt x="283060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xmlns="" id="{1AC7515D-ACD2-4893-9F18-331B3714AEAB}"/>
                </a:ext>
              </a:extLst>
            </p:cNvPr>
            <p:cNvSpPr/>
            <p:nvPr/>
          </p:nvSpPr>
          <p:spPr>
            <a:xfrm rot="18900000">
              <a:off x="6017913" y="2763920"/>
              <a:ext cx="1745646" cy="590922"/>
            </a:xfrm>
            <a:custGeom>
              <a:avLst/>
              <a:gdLst>
                <a:gd name="connsiteX0" fmla="*/ 1745646 w 1745646"/>
                <a:gd name="connsiteY0" fmla="*/ 0 h 590922"/>
                <a:gd name="connsiteX1" fmla="*/ 1745646 w 1745646"/>
                <a:gd name="connsiteY1" fmla="*/ 590922 h 590922"/>
                <a:gd name="connsiteX2" fmla="*/ 0 w 1745646"/>
                <a:gd name="connsiteY2" fmla="*/ 590922 h 590922"/>
                <a:gd name="connsiteX3" fmla="*/ 0 w 1745646"/>
                <a:gd name="connsiteY3" fmla="*/ 104468 h 590922"/>
                <a:gd name="connsiteX4" fmla="*/ 1507163 w 1745646"/>
                <a:gd name="connsiteY4" fmla="*/ 104468 h 590922"/>
                <a:gd name="connsiteX5" fmla="*/ 1507162 w 1745646"/>
                <a:gd name="connsiteY5" fmla="*/ 0 h 590922"/>
                <a:gd name="connsiteX6" fmla="*/ 1745646 w 1745646"/>
                <a:gd name="connsiteY6" fmla="*/ 0 h 590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5646" h="590922">
                  <a:moveTo>
                    <a:pt x="1745646" y="0"/>
                  </a:moveTo>
                  <a:lnTo>
                    <a:pt x="1745646" y="590922"/>
                  </a:lnTo>
                  <a:lnTo>
                    <a:pt x="0" y="590922"/>
                  </a:lnTo>
                  <a:lnTo>
                    <a:pt x="0" y="104468"/>
                  </a:lnTo>
                  <a:lnTo>
                    <a:pt x="1507163" y="104468"/>
                  </a:lnTo>
                  <a:lnTo>
                    <a:pt x="1507162" y="0"/>
                  </a:lnTo>
                  <a:lnTo>
                    <a:pt x="1745646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xmlns="" id="{FCB57B43-3D1E-477F-BB59-77EED899F652}"/>
                </a:ext>
              </a:extLst>
            </p:cNvPr>
            <p:cNvSpPr/>
            <p:nvPr/>
          </p:nvSpPr>
          <p:spPr>
            <a:xfrm rot="18900000">
              <a:off x="5348076" y="2435179"/>
              <a:ext cx="421386" cy="457258"/>
            </a:xfrm>
            <a:custGeom>
              <a:avLst/>
              <a:gdLst>
                <a:gd name="connsiteX0" fmla="*/ 421386 w 421386"/>
                <a:gd name="connsiteY0" fmla="*/ 0 h 457258"/>
                <a:gd name="connsiteX1" fmla="*/ 421386 w 421386"/>
                <a:gd name="connsiteY1" fmla="*/ 457258 h 457258"/>
                <a:gd name="connsiteX2" fmla="*/ 111056 w 421386"/>
                <a:gd name="connsiteY2" fmla="*/ 457258 h 457258"/>
                <a:gd name="connsiteX3" fmla="*/ 111056 w 421386"/>
                <a:gd name="connsiteY3" fmla="*/ 98311 h 457258"/>
                <a:gd name="connsiteX4" fmla="*/ 0 w 421386"/>
                <a:gd name="connsiteY4" fmla="*/ 98311 h 457258"/>
                <a:gd name="connsiteX5" fmla="*/ 0 w 421386"/>
                <a:gd name="connsiteY5" fmla="*/ 0 h 457258"/>
                <a:gd name="connsiteX6" fmla="*/ 421386 w 421386"/>
                <a:gd name="connsiteY6" fmla="*/ 0 h 45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386" h="457258">
                  <a:moveTo>
                    <a:pt x="421386" y="0"/>
                  </a:moveTo>
                  <a:lnTo>
                    <a:pt x="421386" y="457258"/>
                  </a:lnTo>
                  <a:lnTo>
                    <a:pt x="111056" y="457258"/>
                  </a:lnTo>
                  <a:lnTo>
                    <a:pt x="111056" y="98311"/>
                  </a:lnTo>
                  <a:lnTo>
                    <a:pt x="0" y="98311"/>
                  </a:lnTo>
                  <a:lnTo>
                    <a:pt x="0" y="0"/>
                  </a:lnTo>
                  <a:lnTo>
                    <a:pt x="421386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xmlns="" id="{12607911-2EF2-47C0-A94E-9C86C1CE69EC}"/>
                </a:ext>
              </a:extLst>
            </p:cNvPr>
            <p:cNvSpPr/>
            <p:nvPr/>
          </p:nvSpPr>
          <p:spPr>
            <a:xfrm rot="18900000">
              <a:off x="5240989" y="2752391"/>
              <a:ext cx="238483" cy="358947"/>
            </a:xfrm>
            <a:custGeom>
              <a:avLst/>
              <a:gdLst>
                <a:gd name="connsiteX0" fmla="*/ 238483 w 238483"/>
                <a:gd name="connsiteY0" fmla="*/ 0 h 358947"/>
                <a:gd name="connsiteX1" fmla="*/ 238483 w 238483"/>
                <a:gd name="connsiteY1" fmla="*/ 358947 h 358947"/>
                <a:gd name="connsiteX2" fmla="*/ 0 w 238483"/>
                <a:gd name="connsiteY2" fmla="*/ 358947 h 358947"/>
                <a:gd name="connsiteX3" fmla="*/ 0 w 238483"/>
                <a:gd name="connsiteY3" fmla="*/ 0 h 358947"/>
                <a:gd name="connsiteX4" fmla="*/ 238483 w 238483"/>
                <a:gd name="connsiteY4" fmla="*/ 0 h 3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83" h="358947">
                  <a:moveTo>
                    <a:pt x="238483" y="0"/>
                  </a:moveTo>
                  <a:lnTo>
                    <a:pt x="238483" y="358947"/>
                  </a:lnTo>
                  <a:lnTo>
                    <a:pt x="0" y="358947"/>
                  </a:lnTo>
                  <a:lnTo>
                    <a:pt x="0" y="0"/>
                  </a:lnTo>
                  <a:lnTo>
                    <a:pt x="238483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xmlns="" id="{E378FF57-50BE-4A89-9EE8-0CFF3C58958D}"/>
                </a:ext>
              </a:extLst>
            </p:cNvPr>
            <p:cNvSpPr/>
            <p:nvPr/>
          </p:nvSpPr>
          <p:spPr>
            <a:xfrm rot="18900000">
              <a:off x="5778198" y="2842818"/>
              <a:ext cx="111056" cy="630765"/>
            </a:xfrm>
            <a:custGeom>
              <a:avLst/>
              <a:gdLst>
                <a:gd name="connsiteX0" fmla="*/ 111056 w 111056"/>
                <a:gd name="connsiteY0" fmla="*/ 0 h 630765"/>
                <a:gd name="connsiteX1" fmla="*/ 111056 w 111056"/>
                <a:gd name="connsiteY1" fmla="*/ 630765 h 630765"/>
                <a:gd name="connsiteX2" fmla="*/ 0 w 111056"/>
                <a:gd name="connsiteY2" fmla="*/ 630765 h 630765"/>
                <a:gd name="connsiteX3" fmla="*/ 0 w 111056"/>
                <a:gd name="connsiteY3" fmla="*/ 0 h 630765"/>
                <a:gd name="connsiteX4" fmla="*/ 111056 w 111056"/>
                <a:gd name="connsiteY4" fmla="*/ 0 h 63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056" h="630765">
                  <a:moveTo>
                    <a:pt x="111056" y="0"/>
                  </a:moveTo>
                  <a:lnTo>
                    <a:pt x="111056" y="630765"/>
                  </a:lnTo>
                  <a:lnTo>
                    <a:pt x="0" y="630765"/>
                  </a:lnTo>
                  <a:lnTo>
                    <a:pt x="0" y="0"/>
                  </a:lnTo>
                  <a:lnTo>
                    <a:pt x="111056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xmlns="" id="{5D23794B-2A67-47A8-BAA3-18A9B172ABD9}"/>
                </a:ext>
              </a:extLst>
            </p:cNvPr>
            <p:cNvSpPr/>
            <p:nvPr/>
          </p:nvSpPr>
          <p:spPr>
            <a:xfrm rot="18900000">
              <a:off x="4952501" y="2970669"/>
              <a:ext cx="640173" cy="989712"/>
            </a:xfrm>
            <a:custGeom>
              <a:avLst/>
              <a:gdLst>
                <a:gd name="connsiteX0" fmla="*/ 475495 w 640173"/>
                <a:gd name="connsiteY0" fmla="*/ 0 h 989712"/>
                <a:gd name="connsiteX1" fmla="*/ 475495 w 640173"/>
                <a:gd name="connsiteY1" fmla="*/ 358947 h 989712"/>
                <a:gd name="connsiteX2" fmla="*/ 640173 w 640173"/>
                <a:gd name="connsiteY2" fmla="*/ 358947 h 989712"/>
                <a:gd name="connsiteX3" fmla="*/ 640173 w 640173"/>
                <a:gd name="connsiteY3" fmla="*/ 989712 h 989712"/>
                <a:gd name="connsiteX4" fmla="*/ 0 w 640173"/>
                <a:gd name="connsiteY4" fmla="*/ 989712 h 989712"/>
                <a:gd name="connsiteX5" fmla="*/ 0 w 640173"/>
                <a:gd name="connsiteY5" fmla="*/ 0 h 989712"/>
                <a:gd name="connsiteX6" fmla="*/ 475495 w 640173"/>
                <a:gd name="connsiteY6" fmla="*/ 0 h 9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0173" h="989712">
                  <a:moveTo>
                    <a:pt x="475495" y="0"/>
                  </a:moveTo>
                  <a:lnTo>
                    <a:pt x="475495" y="358947"/>
                  </a:lnTo>
                  <a:lnTo>
                    <a:pt x="640173" y="358947"/>
                  </a:lnTo>
                  <a:lnTo>
                    <a:pt x="640173" y="989712"/>
                  </a:lnTo>
                  <a:lnTo>
                    <a:pt x="0" y="989712"/>
                  </a:lnTo>
                  <a:lnTo>
                    <a:pt x="0" y="0"/>
                  </a:lnTo>
                  <a:lnTo>
                    <a:pt x="475495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xmlns="" id="{2E73D229-8A82-4BC5-9E3C-98EEF2C4480E}"/>
                </a:ext>
              </a:extLst>
            </p:cNvPr>
            <p:cNvSpPr/>
            <p:nvPr/>
          </p:nvSpPr>
          <p:spPr>
            <a:xfrm rot="18900000">
              <a:off x="5874431" y="3479723"/>
              <a:ext cx="238483" cy="171169"/>
            </a:xfrm>
            <a:custGeom>
              <a:avLst/>
              <a:gdLst>
                <a:gd name="connsiteX0" fmla="*/ 238483 w 238483"/>
                <a:gd name="connsiteY0" fmla="*/ 0 h 171169"/>
                <a:gd name="connsiteX1" fmla="*/ 238483 w 238483"/>
                <a:gd name="connsiteY1" fmla="*/ 171169 h 171169"/>
                <a:gd name="connsiteX2" fmla="*/ 0 w 238483"/>
                <a:gd name="connsiteY2" fmla="*/ 171169 h 171169"/>
                <a:gd name="connsiteX3" fmla="*/ 0 w 238483"/>
                <a:gd name="connsiteY3" fmla="*/ 0 h 171169"/>
                <a:gd name="connsiteX4" fmla="*/ 238483 w 238483"/>
                <a:gd name="connsiteY4" fmla="*/ 0 h 1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83" h="171169">
                  <a:moveTo>
                    <a:pt x="238483" y="0"/>
                  </a:moveTo>
                  <a:lnTo>
                    <a:pt x="238483" y="171169"/>
                  </a:lnTo>
                  <a:lnTo>
                    <a:pt x="0" y="171169"/>
                  </a:lnTo>
                  <a:lnTo>
                    <a:pt x="0" y="0"/>
                  </a:lnTo>
                  <a:lnTo>
                    <a:pt x="238483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BD4C78E4-298E-43A1-8808-B96269D9F4E0}"/>
              </a:ext>
            </a:extLst>
          </p:cNvPr>
          <p:cNvGrpSpPr/>
          <p:nvPr userDrawn="1"/>
        </p:nvGrpSpPr>
        <p:grpSpPr>
          <a:xfrm>
            <a:off x="-384191" y="4957918"/>
            <a:ext cx="1737075" cy="1146356"/>
            <a:chOff x="2719436" y="291059"/>
            <a:chExt cx="4213879" cy="2780886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F92B1828-74D3-4C2A-83F7-6F5B3468B0DB}"/>
                </a:ext>
              </a:extLst>
            </p:cNvPr>
            <p:cNvSpPr/>
            <p:nvPr userDrawn="1"/>
          </p:nvSpPr>
          <p:spPr>
            <a:xfrm rot="18900000">
              <a:off x="2719436" y="352346"/>
              <a:ext cx="2719599" cy="2719599"/>
            </a:xfrm>
            <a:prstGeom prst="rect">
              <a:avLst/>
            </a:pr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B25D8AED-4048-4742-B074-4C291B49761C}"/>
                </a:ext>
              </a:extLst>
            </p:cNvPr>
            <p:cNvSpPr/>
            <p:nvPr userDrawn="1"/>
          </p:nvSpPr>
          <p:spPr>
            <a:xfrm rot="18900000">
              <a:off x="4932332" y="291059"/>
              <a:ext cx="948236" cy="948236"/>
            </a:xfrm>
            <a:prstGeom prst="rect">
              <a:avLst/>
            </a:pr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B0AFF08B-1490-4297-91FD-F9F06473BC2B}"/>
                </a:ext>
              </a:extLst>
            </p:cNvPr>
            <p:cNvSpPr/>
            <p:nvPr userDrawn="1"/>
          </p:nvSpPr>
          <p:spPr>
            <a:xfrm rot="18900000">
              <a:off x="5886583" y="826011"/>
              <a:ext cx="1046732" cy="1046732"/>
            </a:xfrm>
            <a:prstGeom prst="rect">
              <a:avLst/>
            </a:pr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각 삼각형 2">
            <a:extLst>
              <a:ext uri="{FF2B5EF4-FFF2-40B4-BE49-F238E27FC236}">
                <a16:creationId xmlns:a16="http://schemas.microsoft.com/office/drawing/2014/main" xmlns="" id="{07802E22-0EA7-491D-901B-D32B25C2D7A6}"/>
              </a:ext>
            </a:extLst>
          </p:cNvPr>
          <p:cNvSpPr/>
          <p:nvPr userDrawn="1"/>
        </p:nvSpPr>
        <p:spPr>
          <a:xfrm rot="5400000">
            <a:off x="0" y="0"/>
            <a:ext cx="1371965" cy="1371965"/>
          </a:xfrm>
          <a:prstGeom prst="rtTriangle">
            <a:avLst/>
          </a:prstGeom>
          <a:solidFill>
            <a:srgbClr val="7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73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"/>
            <a:ext cx="8291264" cy="553244"/>
          </a:xfrm>
          <a:prstGeom prst="rect">
            <a:avLst/>
          </a:prstGeom>
        </p:spPr>
        <p:txBody>
          <a:bodyPr anchor="ctr"/>
          <a:lstStyle>
            <a:lvl1pPr algn="l"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33501"/>
            <a:ext cx="3610744" cy="1728192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/>
          </p:nvPr>
        </p:nvSpPr>
        <p:spPr>
          <a:xfrm>
            <a:off x="252000" y="5197500"/>
            <a:ext cx="8524142" cy="2617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 userDrawn="1"/>
        </p:nvSpPr>
        <p:spPr>
          <a:xfrm>
            <a:off x="242023" y="17037"/>
            <a:ext cx="513553" cy="5362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210 하얀바람 L" pitchFamily="18" charset="-127"/>
                <a:cs typeface="+mj-cs"/>
              </a:defRPr>
            </a:lvl1pPr>
          </a:lstStyle>
          <a:p>
            <a:endParaRPr lang="ko-KR" altLang="en-US" sz="4000" dirty="0"/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14876" y="697500"/>
            <a:ext cx="8433220" cy="33645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가나다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1353ABD-8FDF-469B-85E2-48BE34F6AF9D}"/>
              </a:ext>
            </a:extLst>
          </p:cNvPr>
          <p:cNvCxnSpPr/>
          <p:nvPr userDrawn="1"/>
        </p:nvCxnSpPr>
        <p:spPr bwMode="auto">
          <a:xfrm>
            <a:off x="414876" y="1025694"/>
            <a:ext cx="8297124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61182" y="1345332"/>
            <a:ext cx="0" cy="367240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xmlns="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27984" y="1327412"/>
            <a:ext cx="4284016" cy="376233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4" name="내용 개체 틀 2"/>
          <p:cNvSpPr>
            <a:spLocks noGrp="1"/>
          </p:cNvSpPr>
          <p:nvPr>
            <p:ph idx="21"/>
          </p:nvPr>
        </p:nvSpPr>
        <p:spPr>
          <a:xfrm>
            <a:off x="485518" y="3361556"/>
            <a:ext cx="3600400" cy="1728192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589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"/>
            <a:ext cx="8291264" cy="553244"/>
          </a:xfrm>
          <a:prstGeom prst="rect">
            <a:avLst/>
          </a:prstGeom>
        </p:spPr>
        <p:txBody>
          <a:bodyPr anchor="ctr"/>
          <a:lstStyle>
            <a:lvl1pPr algn="l"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9" y="1345332"/>
            <a:ext cx="2030002" cy="1800200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/>
          </p:nvPr>
        </p:nvSpPr>
        <p:spPr>
          <a:xfrm>
            <a:off x="252000" y="5197500"/>
            <a:ext cx="8524142" cy="2617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 userDrawn="1"/>
        </p:nvSpPr>
        <p:spPr>
          <a:xfrm>
            <a:off x="242023" y="17037"/>
            <a:ext cx="513553" cy="5362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210 하얀바람 L" pitchFamily="18" charset="-127"/>
                <a:cs typeface="+mj-cs"/>
              </a:defRPr>
            </a:lvl1pPr>
          </a:lstStyle>
          <a:p>
            <a:endParaRPr lang="ko-KR" altLang="en-US" sz="4000" dirty="0"/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14876" y="697500"/>
            <a:ext cx="8433220" cy="33645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가나다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1353ABD-8FDF-469B-85E2-48BE34F6AF9D}"/>
              </a:ext>
            </a:extLst>
          </p:cNvPr>
          <p:cNvCxnSpPr/>
          <p:nvPr userDrawn="1"/>
        </p:nvCxnSpPr>
        <p:spPr bwMode="auto">
          <a:xfrm>
            <a:off x="414876" y="1025694"/>
            <a:ext cx="8297124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2771800" y="1310255"/>
            <a:ext cx="0" cy="367240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xmlns="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059832" y="1327412"/>
            <a:ext cx="5652168" cy="376233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4" name="내용 개체 틀 2"/>
          <p:cNvSpPr>
            <a:spLocks noGrp="1"/>
          </p:cNvSpPr>
          <p:nvPr>
            <p:ph idx="21"/>
          </p:nvPr>
        </p:nvSpPr>
        <p:spPr>
          <a:xfrm>
            <a:off x="485517" y="3289548"/>
            <a:ext cx="1998251" cy="1800200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5934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"/>
            <a:ext cx="8291264" cy="553244"/>
          </a:xfrm>
          <a:prstGeom prst="rect">
            <a:avLst/>
          </a:prstGeom>
        </p:spPr>
        <p:txBody>
          <a:bodyPr anchor="ctr"/>
          <a:lstStyle>
            <a:lvl1pPr algn="l"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8" y="1345332"/>
            <a:ext cx="2386609" cy="1800200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/>
          </p:nvPr>
        </p:nvSpPr>
        <p:spPr>
          <a:xfrm>
            <a:off x="252000" y="5197500"/>
            <a:ext cx="8524142" cy="2617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 userDrawn="1"/>
        </p:nvSpPr>
        <p:spPr>
          <a:xfrm>
            <a:off x="242023" y="17037"/>
            <a:ext cx="513553" cy="5362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210 하얀바람 L" pitchFamily="18" charset="-127"/>
                <a:cs typeface="+mj-cs"/>
              </a:defRPr>
            </a:lvl1pPr>
          </a:lstStyle>
          <a:p>
            <a:endParaRPr lang="ko-KR" altLang="en-US" sz="4000" dirty="0"/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14876" y="697500"/>
            <a:ext cx="8433220" cy="33645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가나다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1353ABD-8FDF-469B-85E2-48BE34F6AF9D}"/>
              </a:ext>
            </a:extLst>
          </p:cNvPr>
          <p:cNvCxnSpPr/>
          <p:nvPr userDrawn="1"/>
        </p:nvCxnSpPr>
        <p:spPr bwMode="auto">
          <a:xfrm>
            <a:off x="414876" y="1025694"/>
            <a:ext cx="8297124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3131840" y="1489348"/>
            <a:ext cx="0" cy="3493315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xmlns="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419872" y="1327412"/>
            <a:ext cx="5292128" cy="376233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4" name="내용 개체 틀 2"/>
          <p:cNvSpPr>
            <a:spLocks noGrp="1"/>
          </p:cNvSpPr>
          <p:nvPr>
            <p:ph idx="21"/>
          </p:nvPr>
        </p:nvSpPr>
        <p:spPr>
          <a:xfrm>
            <a:off x="485517" y="3289548"/>
            <a:ext cx="2358291" cy="1800200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895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"/>
            <a:ext cx="8291264" cy="553244"/>
          </a:xfrm>
          <a:prstGeom prst="rect">
            <a:avLst/>
          </a:prstGeom>
        </p:spPr>
        <p:txBody>
          <a:bodyPr anchor="ctr"/>
          <a:lstStyle>
            <a:lvl1pPr algn="l"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9" y="1345332"/>
            <a:ext cx="2030002" cy="1800200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/>
          </p:nvPr>
        </p:nvSpPr>
        <p:spPr>
          <a:xfrm>
            <a:off x="252000" y="5197500"/>
            <a:ext cx="8524142" cy="2617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 userDrawn="1"/>
        </p:nvSpPr>
        <p:spPr>
          <a:xfrm>
            <a:off x="242023" y="17037"/>
            <a:ext cx="513553" cy="5362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210 하얀바람 L" pitchFamily="18" charset="-127"/>
                <a:cs typeface="+mj-cs"/>
              </a:defRPr>
            </a:lvl1pPr>
          </a:lstStyle>
          <a:p>
            <a:endParaRPr lang="ko-KR" altLang="en-US" sz="4000" dirty="0"/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14876" y="697500"/>
            <a:ext cx="8433220" cy="33645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가나다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1353ABD-8FDF-469B-85E2-48BE34F6AF9D}"/>
              </a:ext>
            </a:extLst>
          </p:cNvPr>
          <p:cNvCxnSpPr/>
          <p:nvPr userDrawn="1"/>
        </p:nvCxnSpPr>
        <p:spPr bwMode="auto">
          <a:xfrm>
            <a:off x="414876" y="1025694"/>
            <a:ext cx="8297124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2771800" y="1310255"/>
            <a:ext cx="0" cy="367240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xmlns="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059832" y="1327412"/>
            <a:ext cx="5652168" cy="210615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4" name="내용 개체 틀 2"/>
          <p:cNvSpPr>
            <a:spLocks noGrp="1"/>
          </p:cNvSpPr>
          <p:nvPr>
            <p:ph idx="21"/>
          </p:nvPr>
        </p:nvSpPr>
        <p:spPr>
          <a:xfrm>
            <a:off x="485517" y="3289548"/>
            <a:ext cx="1998251" cy="1800200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22"/>
          </p:nvPr>
        </p:nvSpPr>
        <p:spPr>
          <a:xfrm>
            <a:off x="3059832" y="3577580"/>
            <a:ext cx="5652168" cy="1512168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227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"/>
            <a:ext cx="8291264" cy="553244"/>
          </a:xfrm>
          <a:prstGeom prst="rect">
            <a:avLst/>
          </a:prstGeom>
        </p:spPr>
        <p:txBody>
          <a:bodyPr anchor="ctr"/>
          <a:lstStyle>
            <a:lvl1pPr algn="l"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8" y="1345332"/>
            <a:ext cx="2907828" cy="1800200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/>
          </p:nvPr>
        </p:nvSpPr>
        <p:spPr>
          <a:xfrm>
            <a:off x="252000" y="5197500"/>
            <a:ext cx="8524142" cy="2617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 userDrawn="1"/>
        </p:nvSpPr>
        <p:spPr>
          <a:xfrm>
            <a:off x="242023" y="17037"/>
            <a:ext cx="513553" cy="5362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210 하얀바람 L" pitchFamily="18" charset="-127"/>
                <a:cs typeface="+mj-cs"/>
              </a:defRPr>
            </a:lvl1pPr>
          </a:lstStyle>
          <a:p>
            <a:endParaRPr lang="ko-KR" altLang="en-US" sz="4000" dirty="0"/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14876" y="697500"/>
            <a:ext cx="8433220" cy="33645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가나다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1353ABD-8FDF-469B-85E2-48BE34F6AF9D}"/>
              </a:ext>
            </a:extLst>
          </p:cNvPr>
          <p:cNvCxnSpPr/>
          <p:nvPr userDrawn="1"/>
        </p:nvCxnSpPr>
        <p:spPr bwMode="auto">
          <a:xfrm>
            <a:off x="414876" y="1025694"/>
            <a:ext cx="8297124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3707904" y="1310255"/>
            <a:ext cx="0" cy="367240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xmlns="" id="{E142F400-7B33-4975-A4A5-BF04E637CE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067944" y="1327412"/>
            <a:ext cx="4644056" cy="210615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600" dirty="0"/>
              <a:t>기존 </a:t>
            </a:r>
            <a:r>
              <a:rPr lang="en-US" altLang="ko-KR" sz="1600" dirty="0"/>
              <a:t>PC </a:t>
            </a:r>
            <a:r>
              <a:rPr lang="ko-KR" altLang="en-US" sz="1600" dirty="0" err="1"/>
              <a:t>롤플레잉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콘텐츠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플레이어간의 </a:t>
            </a:r>
            <a:r>
              <a:rPr lang="en-US" altLang="ko-KR" sz="1200" b="0" dirty="0"/>
              <a:t>PVP, </a:t>
            </a:r>
            <a:r>
              <a:rPr lang="ko-KR" altLang="en-US" sz="1200" b="0" dirty="0"/>
              <a:t>플레이어와 </a:t>
            </a:r>
            <a:r>
              <a:rPr lang="ko-KR" altLang="en-US" sz="1200" b="0" dirty="0" err="1"/>
              <a:t>몬스터간의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PVE</a:t>
            </a:r>
          </a:p>
          <a:p>
            <a:r>
              <a:rPr lang="ko-KR" altLang="en-US" sz="1200" b="0" dirty="0" err="1"/>
              <a:t>ㆍ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보스 </a:t>
            </a:r>
            <a:r>
              <a:rPr lang="ko-KR" altLang="en-US" sz="1200" b="0" dirty="0" err="1"/>
              <a:t>레이드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인스턴스</a:t>
            </a:r>
            <a:r>
              <a:rPr lang="ko-KR" altLang="en-US" sz="1200" b="0" dirty="0"/>
              <a:t> </a:t>
            </a:r>
            <a:r>
              <a:rPr lang="ko-KR" altLang="en-US" sz="1200" b="0" dirty="0" err="1"/>
              <a:t>던전</a:t>
            </a:r>
            <a:r>
              <a:rPr lang="ko-KR" altLang="en-US" sz="1200" b="0" dirty="0"/>
              <a:t> 탐험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길드간의 </a:t>
            </a:r>
            <a:r>
              <a:rPr lang="ko-KR" altLang="en-US" sz="1200" b="0" dirty="0" err="1"/>
              <a:t>공성전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ko-KR" altLang="en-US" sz="1200" b="0" dirty="0" err="1"/>
              <a:t>퀘스트와</a:t>
            </a:r>
            <a:r>
              <a:rPr lang="ko-KR" altLang="en-US" sz="1200" b="0" dirty="0"/>
              <a:t> 업적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아이템 수집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파티나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길드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친구와의 커뮤니케이션</a:t>
            </a:r>
            <a:endParaRPr lang="ko-KR" altLang="en-US" sz="1200" dirty="0"/>
          </a:p>
          <a:p>
            <a:endParaRPr lang="ko-KR" altLang="en-US" sz="1200" dirty="0"/>
          </a:p>
        </p:txBody>
      </p:sp>
      <p:sp>
        <p:nvSpPr>
          <p:cNvPr id="14" name="내용 개체 틀 2"/>
          <p:cNvSpPr>
            <a:spLocks noGrp="1"/>
          </p:cNvSpPr>
          <p:nvPr>
            <p:ph idx="21"/>
          </p:nvPr>
        </p:nvSpPr>
        <p:spPr>
          <a:xfrm>
            <a:off x="485517" y="3289548"/>
            <a:ext cx="2862347" cy="1800200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22"/>
          </p:nvPr>
        </p:nvSpPr>
        <p:spPr>
          <a:xfrm>
            <a:off x="4067944" y="3577580"/>
            <a:ext cx="4644056" cy="1512168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6384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"/>
            <a:ext cx="8291264" cy="553244"/>
          </a:xfrm>
          <a:prstGeom prst="rect">
            <a:avLst/>
          </a:prstGeom>
        </p:spPr>
        <p:txBody>
          <a:bodyPr anchor="ctr"/>
          <a:lstStyle>
            <a:lvl1pPr algn="l"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33500"/>
            <a:ext cx="3610744" cy="3756247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/>
          </p:nvPr>
        </p:nvSpPr>
        <p:spPr>
          <a:xfrm>
            <a:off x="252000" y="5197500"/>
            <a:ext cx="8524142" cy="2617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 userDrawn="1"/>
        </p:nvSpPr>
        <p:spPr>
          <a:xfrm>
            <a:off x="242023" y="17037"/>
            <a:ext cx="513553" cy="5362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210 하얀바람 L" pitchFamily="18" charset="-127"/>
                <a:cs typeface="+mj-cs"/>
              </a:defRPr>
            </a:lvl1pPr>
          </a:lstStyle>
          <a:p>
            <a:endParaRPr lang="ko-KR" altLang="en-US" sz="4000" dirty="0"/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14876" y="697500"/>
            <a:ext cx="8433220" cy="33645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가나다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1353ABD-8FDF-469B-85E2-48BE34F6AF9D}"/>
              </a:ext>
            </a:extLst>
          </p:cNvPr>
          <p:cNvCxnSpPr/>
          <p:nvPr userDrawn="1"/>
        </p:nvCxnSpPr>
        <p:spPr bwMode="auto">
          <a:xfrm>
            <a:off x="414876" y="1025694"/>
            <a:ext cx="8297124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61182" y="1345332"/>
            <a:ext cx="0" cy="367240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xmlns="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27984" y="1327412"/>
            <a:ext cx="4284016" cy="376233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37743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"/>
            <a:ext cx="8291264" cy="553244"/>
          </a:xfrm>
          <a:prstGeom prst="rect">
            <a:avLst/>
          </a:prstGeom>
        </p:spPr>
        <p:txBody>
          <a:bodyPr anchor="ctr"/>
          <a:lstStyle>
            <a:lvl1pPr algn="l"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33500"/>
            <a:ext cx="3610744" cy="3756247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/>
          </p:nvPr>
        </p:nvSpPr>
        <p:spPr>
          <a:xfrm>
            <a:off x="252000" y="5197500"/>
            <a:ext cx="8524142" cy="2617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 userDrawn="1"/>
        </p:nvSpPr>
        <p:spPr>
          <a:xfrm>
            <a:off x="242023" y="17037"/>
            <a:ext cx="513553" cy="5362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210 하얀바람 L" pitchFamily="18" charset="-127"/>
                <a:cs typeface="+mj-cs"/>
              </a:defRPr>
            </a:lvl1pPr>
          </a:lstStyle>
          <a:p>
            <a:endParaRPr lang="ko-KR" altLang="en-US" sz="4000" dirty="0"/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14876" y="697500"/>
            <a:ext cx="8433220" cy="33645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가나다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1353ABD-8FDF-469B-85E2-48BE34F6AF9D}"/>
              </a:ext>
            </a:extLst>
          </p:cNvPr>
          <p:cNvCxnSpPr/>
          <p:nvPr userDrawn="1"/>
        </p:nvCxnSpPr>
        <p:spPr bwMode="auto">
          <a:xfrm>
            <a:off x="414876" y="1025694"/>
            <a:ext cx="8297124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61182" y="1345332"/>
            <a:ext cx="0" cy="367240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xmlns="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27984" y="1327412"/>
            <a:ext cx="4284016" cy="203414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4" name="내용 개체 틀 2"/>
          <p:cNvSpPr>
            <a:spLocks noGrp="1"/>
          </p:cNvSpPr>
          <p:nvPr>
            <p:ph idx="21"/>
          </p:nvPr>
        </p:nvSpPr>
        <p:spPr>
          <a:xfrm>
            <a:off x="4427984" y="3505573"/>
            <a:ext cx="4284016" cy="1584176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06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82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13"/>
          <p:cNvSpPr>
            <a:spLocks noChangeShapeType="1"/>
          </p:cNvSpPr>
          <p:nvPr userDrawn="1"/>
        </p:nvSpPr>
        <p:spPr bwMode="auto">
          <a:xfrm>
            <a:off x="252046" y="5429975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>
            <a:off x="252046" y="517500"/>
            <a:ext cx="8891954" cy="42333"/>
          </a:xfrm>
          <a:prstGeom prst="rect">
            <a:avLst/>
          </a:prstGeom>
          <a:solidFill>
            <a:srgbClr val="730000"/>
          </a:solidFill>
          <a:ln w="25400" cap="flat" cmpd="sng" algn="ctr">
            <a:noFill/>
            <a:prstDash val="solid"/>
          </a:ln>
          <a:effectLst/>
        </p:spPr>
        <p:txBody>
          <a:bodyPr wrap="none" lIns="81043" tIns="40522" rIns="81043" bIns="40522" rtlCol="0" anchor="ctr"/>
          <a:lstStyle/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2" name="슬라이드 번호 개체 틀 3"/>
          <p:cNvSpPr txBox="1">
            <a:spLocks noGrp="1"/>
          </p:cNvSpPr>
          <p:nvPr userDrawn="1"/>
        </p:nvSpPr>
        <p:spPr bwMode="auto">
          <a:xfrm>
            <a:off x="6793684" y="5462468"/>
            <a:ext cx="2133600" cy="16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rgbClr val="000000"/>
                </a:solidFill>
                <a:ea typeface="휴먼명조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rgbClr val="000000"/>
                </a:solidFill>
                <a:ea typeface="휴먼명조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rgbClr val="000000"/>
                </a:solidFill>
                <a:ea typeface="휴먼명조"/>
                <a:cs typeface="휴먼명조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090497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5" r:id="rId4"/>
    <p:sldLayoutId id="2147483663" r:id="rId5"/>
    <p:sldLayoutId id="2147483666" r:id="rId6"/>
    <p:sldLayoutId id="2147483661" r:id="rId7"/>
    <p:sldLayoutId id="2147483664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1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DDC2FF5-C0E6-43B2-B824-F48746164741}"/>
              </a:ext>
            </a:extLst>
          </p:cNvPr>
          <p:cNvGrpSpPr/>
          <p:nvPr userDrawn="1"/>
        </p:nvGrpSpPr>
        <p:grpSpPr>
          <a:xfrm>
            <a:off x="0" y="0"/>
            <a:ext cx="4159250" cy="3352261"/>
            <a:chOff x="4349842" y="1209003"/>
            <a:chExt cx="3413717" cy="2751378"/>
          </a:xfrm>
          <a:effectLst/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xmlns="" id="{053F11B8-0FAF-49EC-9228-9208EEE8B2F7}"/>
                </a:ext>
              </a:extLst>
            </p:cNvPr>
            <p:cNvSpPr/>
            <p:nvPr/>
          </p:nvSpPr>
          <p:spPr>
            <a:xfrm rot="18900000">
              <a:off x="5923255" y="1345137"/>
              <a:ext cx="291073" cy="402052"/>
            </a:xfrm>
            <a:custGeom>
              <a:avLst/>
              <a:gdLst>
                <a:gd name="connsiteX0" fmla="*/ 291073 w 291073"/>
                <a:gd name="connsiteY0" fmla="*/ 0 h 402052"/>
                <a:gd name="connsiteX1" fmla="*/ 291073 w 291073"/>
                <a:gd name="connsiteY1" fmla="*/ 402052 h 402052"/>
                <a:gd name="connsiteX2" fmla="*/ 0 w 291073"/>
                <a:gd name="connsiteY2" fmla="*/ 402052 h 402052"/>
                <a:gd name="connsiteX3" fmla="*/ 0 w 291073"/>
                <a:gd name="connsiteY3" fmla="*/ 0 h 402052"/>
                <a:gd name="connsiteX4" fmla="*/ 291073 w 291073"/>
                <a:gd name="connsiteY4" fmla="*/ 0 h 402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073" h="402052">
                  <a:moveTo>
                    <a:pt x="291073" y="0"/>
                  </a:moveTo>
                  <a:lnTo>
                    <a:pt x="291073" y="402052"/>
                  </a:lnTo>
                  <a:lnTo>
                    <a:pt x="0" y="402052"/>
                  </a:lnTo>
                  <a:lnTo>
                    <a:pt x="0" y="0"/>
                  </a:lnTo>
                  <a:lnTo>
                    <a:pt x="291073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xmlns="" id="{85AF4D30-5993-42C7-A429-3BB1FC2C3516}"/>
                </a:ext>
              </a:extLst>
            </p:cNvPr>
            <p:cNvSpPr/>
            <p:nvPr/>
          </p:nvSpPr>
          <p:spPr>
            <a:xfrm rot="18900000">
              <a:off x="4729243" y="1875878"/>
              <a:ext cx="1454573" cy="584765"/>
            </a:xfrm>
            <a:custGeom>
              <a:avLst/>
              <a:gdLst>
                <a:gd name="connsiteX0" fmla="*/ 1454573 w 1454573"/>
                <a:gd name="connsiteY0" fmla="*/ 0 h 584765"/>
                <a:gd name="connsiteX1" fmla="*/ 1454573 w 1454573"/>
                <a:gd name="connsiteY1" fmla="*/ 84402 h 584765"/>
                <a:gd name="connsiteX2" fmla="*/ 659869 w 1454573"/>
                <a:gd name="connsiteY2" fmla="*/ 84403 h 584765"/>
                <a:gd name="connsiteX3" fmla="*/ 659869 w 1454573"/>
                <a:gd name="connsiteY3" fmla="*/ 486454 h 584765"/>
                <a:gd name="connsiteX4" fmla="*/ 238483 w 1454573"/>
                <a:gd name="connsiteY4" fmla="*/ 486454 h 584765"/>
                <a:gd name="connsiteX5" fmla="*/ 238483 w 1454573"/>
                <a:gd name="connsiteY5" fmla="*/ 584765 h 584765"/>
                <a:gd name="connsiteX6" fmla="*/ 0 w 1454573"/>
                <a:gd name="connsiteY6" fmla="*/ 584765 h 584765"/>
                <a:gd name="connsiteX7" fmla="*/ 0 w 1454573"/>
                <a:gd name="connsiteY7" fmla="*/ 0 h 584765"/>
                <a:gd name="connsiteX8" fmla="*/ 1454573 w 1454573"/>
                <a:gd name="connsiteY8" fmla="*/ 0 h 58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4573" h="584765">
                  <a:moveTo>
                    <a:pt x="1454573" y="0"/>
                  </a:moveTo>
                  <a:lnTo>
                    <a:pt x="1454573" y="84402"/>
                  </a:lnTo>
                  <a:lnTo>
                    <a:pt x="659869" y="84403"/>
                  </a:lnTo>
                  <a:lnTo>
                    <a:pt x="659869" y="486454"/>
                  </a:lnTo>
                  <a:lnTo>
                    <a:pt x="238483" y="486454"/>
                  </a:lnTo>
                  <a:lnTo>
                    <a:pt x="238483" y="584765"/>
                  </a:lnTo>
                  <a:lnTo>
                    <a:pt x="0" y="584765"/>
                  </a:lnTo>
                  <a:lnTo>
                    <a:pt x="0" y="0"/>
                  </a:lnTo>
                  <a:lnTo>
                    <a:pt x="1454573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94C598A2-5436-48B2-B523-9EEC206BDD0D}"/>
                </a:ext>
              </a:extLst>
            </p:cNvPr>
            <p:cNvSpPr/>
            <p:nvPr/>
          </p:nvSpPr>
          <p:spPr>
            <a:xfrm rot="18900000">
              <a:off x="6390176" y="1514861"/>
              <a:ext cx="93970" cy="254815"/>
            </a:xfrm>
            <a:custGeom>
              <a:avLst/>
              <a:gdLst>
                <a:gd name="connsiteX0" fmla="*/ 93970 w 93970"/>
                <a:gd name="connsiteY0" fmla="*/ 0 h 254815"/>
                <a:gd name="connsiteX1" fmla="*/ 93970 w 93970"/>
                <a:gd name="connsiteY1" fmla="*/ 254815 h 254815"/>
                <a:gd name="connsiteX2" fmla="*/ 0 w 93970"/>
                <a:gd name="connsiteY2" fmla="*/ 254815 h 254815"/>
                <a:gd name="connsiteX3" fmla="*/ 0 w 93970"/>
                <a:gd name="connsiteY3" fmla="*/ 0 h 254815"/>
                <a:gd name="connsiteX4" fmla="*/ 93970 w 93970"/>
                <a:gd name="connsiteY4" fmla="*/ 0 h 25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70" h="254815">
                  <a:moveTo>
                    <a:pt x="93970" y="0"/>
                  </a:moveTo>
                  <a:lnTo>
                    <a:pt x="93970" y="254815"/>
                  </a:lnTo>
                  <a:lnTo>
                    <a:pt x="0" y="254815"/>
                  </a:lnTo>
                  <a:lnTo>
                    <a:pt x="0" y="0"/>
                  </a:lnTo>
                  <a:lnTo>
                    <a:pt x="93970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xmlns="" id="{4264C54F-8A38-4CD9-906E-0E6693FE0D17}"/>
                </a:ext>
              </a:extLst>
            </p:cNvPr>
            <p:cNvSpPr/>
            <p:nvPr/>
          </p:nvSpPr>
          <p:spPr>
            <a:xfrm rot="18900000">
              <a:off x="6777269" y="1549477"/>
              <a:ext cx="238484" cy="899909"/>
            </a:xfrm>
            <a:custGeom>
              <a:avLst/>
              <a:gdLst>
                <a:gd name="connsiteX0" fmla="*/ 238484 w 238484"/>
                <a:gd name="connsiteY0" fmla="*/ 0 h 899909"/>
                <a:gd name="connsiteX1" fmla="*/ 238484 w 238484"/>
                <a:gd name="connsiteY1" fmla="*/ 899909 h 899909"/>
                <a:gd name="connsiteX2" fmla="*/ 0 w 238484"/>
                <a:gd name="connsiteY2" fmla="*/ 899909 h 899909"/>
                <a:gd name="connsiteX3" fmla="*/ 1 w 238484"/>
                <a:gd name="connsiteY3" fmla="*/ 522881 h 899909"/>
                <a:gd name="connsiteX4" fmla="*/ 93971 w 238484"/>
                <a:gd name="connsiteY4" fmla="*/ 522881 h 899909"/>
                <a:gd name="connsiteX5" fmla="*/ 93971 w 238484"/>
                <a:gd name="connsiteY5" fmla="*/ 0 h 899909"/>
                <a:gd name="connsiteX6" fmla="*/ 238484 w 238484"/>
                <a:gd name="connsiteY6" fmla="*/ 0 h 89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84" h="899909">
                  <a:moveTo>
                    <a:pt x="238484" y="0"/>
                  </a:moveTo>
                  <a:lnTo>
                    <a:pt x="238484" y="899909"/>
                  </a:lnTo>
                  <a:lnTo>
                    <a:pt x="0" y="899909"/>
                  </a:lnTo>
                  <a:lnTo>
                    <a:pt x="1" y="522881"/>
                  </a:lnTo>
                  <a:lnTo>
                    <a:pt x="93971" y="522881"/>
                  </a:lnTo>
                  <a:lnTo>
                    <a:pt x="93971" y="0"/>
                  </a:lnTo>
                  <a:lnTo>
                    <a:pt x="238484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D2FF5815-29DF-431C-89CA-3B859FDCBC93}"/>
                </a:ext>
              </a:extLst>
            </p:cNvPr>
            <p:cNvSpPr/>
            <p:nvPr/>
          </p:nvSpPr>
          <p:spPr>
            <a:xfrm rot="18900000">
              <a:off x="6437288" y="1789085"/>
              <a:ext cx="283060" cy="522881"/>
            </a:xfrm>
            <a:custGeom>
              <a:avLst/>
              <a:gdLst>
                <a:gd name="connsiteX0" fmla="*/ 283060 w 283060"/>
                <a:gd name="connsiteY0" fmla="*/ 0 h 522881"/>
                <a:gd name="connsiteX1" fmla="*/ 283060 w 283060"/>
                <a:gd name="connsiteY1" fmla="*/ 522881 h 522881"/>
                <a:gd name="connsiteX2" fmla="*/ 0 w 283060"/>
                <a:gd name="connsiteY2" fmla="*/ 522881 h 522881"/>
                <a:gd name="connsiteX3" fmla="*/ 0 w 283060"/>
                <a:gd name="connsiteY3" fmla="*/ 0 h 522881"/>
                <a:gd name="connsiteX4" fmla="*/ 283060 w 283060"/>
                <a:gd name="connsiteY4" fmla="*/ 0 h 52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060" h="522881">
                  <a:moveTo>
                    <a:pt x="283060" y="0"/>
                  </a:moveTo>
                  <a:lnTo>
                    <a:pt x="283060" y="522881"/>
                  </a:lnTo>
                  <a:lnTo>
                    <a:pt x="0" y="522881"/>
                  </a:lnTo>
                  <a:lnTo>
                    <a:pt x="0" y="0"/>
                  </a:lnTo>
                  <a:lnTo>
                    <a:pt x="283060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66E7EA7B-2AAB-490B-BDF4-767E3DFD1920}"/>
                </a:ext>
              </a:extLst>
            </p:cNvPr>
            <p:cNvSpPr/>
            <p:nvPr/>
          </p:nvSpPr>
          <p:spPr>
            <a:xfrm rot="18900000">
              <a:off x="5591370" y="2005226"/>
              <a:ext cx="794704" cy="457258"/>
            </a:xfrm>
            <a:custGeom>
              <a:avLst/>
              <a:gdLst>
                <a:gd name="connsiteX0" fmla="*/ 794704 w 794704"/>
                <a:gd name="connsiteY0" fmla="*/ 0 h 457258"/>
                <a:gd name="connsiteX1" fmla="*/ 794704 w 794704"/>
                <a:gd name="connsiteY1" fmla="*/ 457258 h 457258"/>
                <a:gd name="connsiteX2" fmla="*/ 0 w 794704"/>
                <a:gd name="connsiteY2" fmla="*/ 457258 h 457258"/>
                <a:gd name="connsiteX3" fmla="*/ 0 w 794704"/>
                <a:gd name="connsiteY3" fmla="*/ 0 h 457258"/>
                <a:gd name="connsiteX4" fmla="*/ 794704 w 794704"/>
                <a:gd name="connsiteY4" fmla="*/ 0 h 45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704" h="457258">
                  <a:moveTo>
                    <a:pt x="794704" y="0"/>
                  </a:moveTo>
                  <a:lnTo>
                    <a:pt x="794704" y="457258"/>
                  </a:lnTo>
                  <a:lnTo>
                    <a:pt x="0" y="457258"/>
                  </a:lnTo>
                  <a:lnTo>
                    <a:pt x="0" y="0"/>
                  </a:lnTo>
                  <a:lnTo>
                    <a:pt x="794704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xmlns="" id="{52733552-093C-49D9-8A4B-E30C3BFDE24C}"/>
                </a:ext>
              </a:extLst>
            </p:cNvPr>
            <p:cNvSpPr/>
            <p:nvPr/>
          </p:nvSpPr>
          <p:spPr>
            <a:xfrm rot="18900000">
              <a:off x="5634260" y="2324152"/>
              <a:ext cx="1507163" cy="801934"/>
            </a:xfrm>
            <a:custGeom>
              <a:avLst/>
              <a:gdLst>
                <a:gd name="connsiteX0" fmla="*/ 1224103 w 1507163"/>
                <a:gd name="connsiteY0" fmla="*/ 320438 h 801934"/>
                <a:gd name="connsiteX1" fmla="*/ 1224104 w 1507163"/>
                <a:gd name="connsiteY1" fmla="*/ 697466 h 801934"/>
                <a:gd name="connsiteX2" fmla="*/ 1507162 w 1507163"/>
                <a:gd name="connsiteY2" fmla="*/ 697466 h 801934"/>
                <a:gd name="connsiteX3" fmla="*/ 1507163 w 1507163"/>
                <a:gd name="connsiteY3" fmla="*/ 801934 h 801934"/>
                <a:gd name="connsiteX4" fmla="*/ 0 w 1507163"/>
                <a:gd name="connsiteY4" fmla="*/ 801934 h 801934"/>
                <a:gd name="connsiteX5" fmla="*/ 0 w 1507163"/>
                <a:gd name="connsiteY5" fmla="*/ 630765 h 801934"/>
                <a:gd name="connsiteX6" fmla="*/ 111056 w 1507163"/>
                <a:gd name="connsiteY6" fmla="*/ 630765 h 801934"/>
                <a:gd name="connsiteX7" fmla="*/ 111056 w 1507163"/>
                <a:gd name="connsiteY7" fmla="*/ 0 h 801934"/>
                <a:gd name="connsiteX8" fmla="*/ 421386 w 1507163"/>
                <a:gd name="connsiteY8" fmla="*/ 0 h 801934"/>
                <a:gd name="connsiteX9" fmla="*/ 421386 w 1507163"/>
                <a:gd name="connsiteY9" fmla="*/ 320438 h 801934"/>
                <a:gd name="connsiteX10" fmla="*/ 1224103 w 1507163"/>
                <a:gd name="connsiteY10" fmla="*/ 320438 h 8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07163" h="801934">
                  <a:moveTo>
                    <a:pt x="1224103" y="320438"/>
                  </a:moveTo>
                  <a:lnTo>
                    <a:pt x="1224104" y="697466"/>
                  </a:lnTo>
                  <a:lnTo>
                    <a:pt x="1507162" y="697466"/>
                  </a:lnTo>
                  <a:lnTo>
                    <a:pt x="1507163" y="801934"/>
                  </a:lnTo>
                  <a:lnTo>
                    <a:pt x="0" y="801934"/>
                  </a:lnTo>
                  <a:lnTo>
                    <a:pt x="0" y="630765"/>
                  </a:lnTo>
                  <a:lnTo>
                    <a:pt x="111056" y="630765"/>
                  </a:lnTo>
                  <a:lnTo>
                    <a:pt x="111056" y="0"/>
                  </a:lnTo>
                  <a:lnTo>
                    <a:pt x="421386" y="0"/>
                  </a:lnTo>
                  <a:lnTo>
                    <a:pt x="421386" y="320438"/>
                  </a:lnTo>
                  <a:lnTo>
                    <a:pt x="1224103" y="320438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xmlns="" id="{94F61032-BE84-4F6B-8A0C-0B1A45F0D09E}"/>
                </a:ext>
              </a:extLst>
            </p:cNvPr>
            <p:cNvSpPr/>
            <p:nvPr/>
          </p:nvSpPr>
          <p:spPr>
            <a:xfrm rot="18900000">
              <a:off x="5428282" y="2628811"/>
              <a:ext cx="111056" cy="358947"/>
            </a:xfrm>
            <a:custGeom>
              <a:avLst/>
              <a:gdLst>
                <a:gd name="connsiteX0" fmla="*/ 111056 w 111056"/>
                <a:gd name="connsiteY0" fmla="*/ 0 h 358947"/>
                <a:gd name="connsiteX1" fmla="*/ 111056 w 111056"/>
                <a:gd name="connsiteY1" fmla="*/ 358947 h 358947"/>
                <a:gd name="connsiteX2" fmla="*/ 0 w 111056"/>
                <a:gd name="connsiteY2" fmla="*/ 358947 h 358947"/>
                <a:gd name="connsiteX3" fmla="*/ 0 w 111056"/>
                <a:gd name="connsiteY3" fmla="*/ 0 h 358947"/>
                <a:gd name="connsiteX4" fmla="*/ 111056 w 111056"/>
                <a:gd name="connsiteY4" fmla="*/ 0 h 3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056" h="358947">
                  <a:moveTo>
                    <a:pt x="111056" y="0"/>
                  </a:moveTo>
                  <a:lnTo>
                    <a:pt x="111056" y="358947"/>
                  </a:lnTo>
                  <a:lnTo>
                    <a:pt x="0" y="358947"/>
                  </a:lnTo>
                  <a:lnTo>
                    <a:pt x="0" y="0"/>
                  </a:lnTo>
                  <a:lnTo>
                    <a:pt x="111056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xmlns="" id="{820683C3-507A-46AA-B8B9-D4BE4A812484}"/>
                </a:ext>
              </a:extLst>
            </p:cNvPr>
            <p:cNvSpPr/>
            <p:nvPr/>
          </p:nvSpPr>
          <p:spPr>
            <a:xfrm rot="18900000">
              <a:off x="5135352" y="2894931"/>
              <a:ext cx="164678" cy="358947"/>
            </a:xfrm>
            <a:custGeom>
              <a:avLst/>
              <a:gdLst>
                <a:gd name="connsiteX0" fmla="*/ 164678 w 164678"/>
                <a:gd name="connsiteY0" fmla="*/ 0 h 358947"/>
                <a:gd name="connsiteX1" fmla="*/ 164678 w 164678"/>
                <a:gd name="connsiteY1" fmla="*/ 358947 h 358947"/>
                <a:gd name="connsiteX2" fmla="*/ 0 w 164678"/>
                <a:gd name="connsiteY2" fmla="*/ 358947 h 358947"/>
                <a:gd name="connsiteX3" fmla="*/ 0 w 164678"/>
                <a:gd name="connsiteY3" fmla="*/ 0 h 358947"/>
                <a:gd name="connsiteX4" fmla="*/ 164678 w 164678"/>
                <a:gd name="connsiteY4" fmla="*/ 0 h 3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358947">
                  <a:moveTo>
                    <a:pt x="164678" y="0"/>
                  </a:moveTo>
                  <a:lnTo>
                    <a:pt x="164678" y="358947"/>
                  </a:lnTo>
                  <a:lnTo>
                    <a:pt x="0" y="358947"/>
                  </a:lnTo>
                  <a:lnTo>
                    <a:pt x="0" y="0"/>
                  </a:lnTo>
                  <a:lnTo>
                    <a:pt x="164678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xmlns="" id="{B67BAB5F-5495-44FB-BCB8-3DF647DB5534}"/>
                </a:ext>
              </a:extLst>
            </p:cNvPr>
            <p:cNvSpPr/>
            <p:nvPr/>
          </p:nvSpPr>
          <p:spPr>
            <a:xfrm rot="18900000">
              <a:off x="5590905" y="2966399"/>
              <a:ext cx="238483" cy="630765"/>
            </a:xfrm>
            <a:custGeom>
              <a:avLst/>
              <a:gdLst>
                <a:gd name="connsiteX0" fmla="*/ 238483 w 238483"/>
                <a:gd name="connsiteY0" fmla="*/ 0 h 630765"/>
                <a:gd name="connsiteX1" fmla="*/ 238483 w 238483"/>
                <a:gd name="connsiteY1" fmla="*/ 630765 h 630765"/>
                <a:gd name="connsiteX2" fmla="*/ 0 w 238483"/>
                <a:gd name="connsiteY2" fmla="*/ 630765 h 630765"/>
                <a:gd name="connsiteX3" fmla="*/ 0 w 238483"/>
                <a:gd name="connsiteY3" fmla="*/ 0 h 630765"/>
                <a:gd name="connsiteX4" fmla="*/ 238483 w 238483"/>
                <a:gd name="connsiteY4" fmla="*/ 0 h 63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83" h="630765">
                  <a:moveTo>
                    <a:pt x="238483" y="0"/>
                  </a:moveTo>
                  <a:lnTo>
                    <a:pt x="238483" y="630765"/>
                  </a:lnTo>
                  <a:lnTo>
                    <a:pt x="0" y="630765"/>
                  </a:lnTo>
                  <a:lnTo>
                    <a:pt x="0" y="0"/>
                  </a:lnTo>
                  <a:lnTo>
                    <a:pt x="238483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20A23E57-25B5-4972-85DB-59BCBFD953C1}"/>
                </a:ext>
              </a:extLst>
            </p:cNvPr>
            <p:cNvSpPr/>
            <p:nvPr/>
          </p:nvSpPr>
          <p:spPr>
            <a:xfrm rot="18900000">
              <a:off x="4349842" y="1357492"/>
              <a:ext cx="1619251" cy="1260303"/>
            </a:xfrm>
            <a:custGeom>
              <a:avLst/>
              <a:gdLst>
                <a:gd name="connsiteX0" fmla="*/ 1619251 w 1619251"/>
                <a:gd name="connsiteY0" fmla="*/ 0 h 1260303"/>
                <a:gd name="connsiteX1" fmla="*/ 1619251 w 1619251"/>
                <a:gd name="connsiteY1" fmla="*/ 675538 h 1260303"/>
                <a:gd name="connsiteX2" fmla="*/ 164678 w 1619251"/>
                <a:gd name="connsiteY2" fmla="*/ 675538 h 1260303"/>
                <a:gd name="connsiteX3" fmla="*/ 164678 w 1619251"/>
                <a:gd name="connsiteY3" fmla="*/ 1260303 h 1260303"/>
                <a:gd name="connsiteX4" fmla="*/ 0 w 1619251"/>
                <a:gd name="connsiteY4" fmla="*/ 1260303 h 1260303"/>
                <a:gd name="connsiteX5" fmla="*/ 0 w 1619251"/>
                <a:gd name="connsiteY5" fmla="*/ 0 h 1260303"/>
                <a:gd name="connsiteX6" fmla="*/ 1619251 w 1619251"/>
                <a:gd name="connsiteY6" fmla="*/ 0 h 126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1" h="1260303">
                  <a:moveTo>
                    <a:pt x="1619251" y="0"/>
                  </a:moveTo>
                  <a:lnTo>
                    <a:pt x="1619251" y="675538"/>
                  </a:lnTo>
                  <a:lnTo>
                    <a:pt x="164678" y="675538"/>
                  </a:lnTo>
                  <a:lnTo>
                    <a:pt x="164678" y="1260303"/>
                  </a:lnTo>
                  <a:lnTo>
                    <a:pt x="0" y="1260303"/>
                  </a:lnTo>
                  <a:lnTo>
                    <a:pt x="0" y="0"/>
                  </a:lnTo>
                  <a:lnTo>
                    <a:pt x="1619251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xmlns="" id="{8A5F9065-E164-4EE1-8313-74A3932EFF7E}"/>
                </a:ext>
              </a:extLst>
            </p:cNvPr>
            <p:cNvSpPr/>
            <p:nvPr/>
          </p:nvSpPr>
          <p:spPr>
            <a:xfrm rot="18900000">
              <a:off x="6157940" y="1209003"/>
              <a:ext cx="93971" cy="402052"/>
            </a:xfrm>
            <a:custGeom>
              <a:avLst/>
              <a:gdLst>
                <a:gd name="connsiteX0" fmla="*/ 93971 w 93971"/>
                <a:gd name="connsiteY0" fmla="*/ 0 h 402052"/>
                <a:gd name="connsiteX1" fmla="*/ 93970 w 93971"/>
                <a:gd name="connsiteY1" fmla="*/ 402052 h 402052"/>
                <a:gd name="connsiteX2" fmla="*/ 0 w 93971"/>
                <a:gd name="connsiteY2" fmla="*/ 402052 h 402052"/>
                <a:gd name="connsiteX3" fmla="*/ 0 w 93971"/>
                <a:gd name="connsiteY3" fmla="*/ 0 h 402052"/>
                <a:gd name="connsiteX4" fmla="*/ 93971 w 93971"/>
                <a:gd name="connsiteY4" fmla="*/ 0 h 402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71" h="402052">
                  <a:moveTo>
                    <a:pt x="93971" y="0"/>
                  </a:moveTo>
                  <a:lnTo>
                    <a:pt x="93970" y="402052"/>
                  </a:lnTo>
                  <a:lnTo>
                    <a:pt x="0" y="402052"/>
                  </a:lnTo>
                  <a:lnTo>
                    <a:pt x="0" y="0"/>
                  </a:lnTo>
                  <a:lnTo>
                    <a:pt x="93971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E5F2D49A-BC16-45F3-8572-0ACB2F19B759}"/>
                </a:ext>
              </a:extLst>
            </p:cNvPr>
            <p:cNvSpPr/>
            <p:nvPr/>
          </p:nvSpPr>
          <p:spPr>
            <a:xfrm rot="18900000">
              <a:off x="5751268" y="1331974"/>
              <a:ext cx="291073" cy="84402"/>
            </a:xfrm>
            <a:custGeom>
              <a:avLst/>
              <a:gdLst>
                <a:gd name="connsiteX0" fmla="*/ 291073 w 291073"/>
                <a:gd name="connsiteY0" fmla="*/ 0 h 84402"/>
                <a:gd name="connsiteX1" fmla="*/ 291073 w 291073"/>
                <a:gd name="connsiteY1" fmla="*/ 84402 h 84402"/>
                <a:gd name="connsiteX2" fmla="*/ 0 w 291073"/>
                <a:gd name="connsiteY2" fmla="*/ 84402 h 84402"/>
                <a:gd name="connsiteX3" fmla="*/ 0 w 291073"/>
                <a:gd name="connsiteY3" fmla="*/ 0 h 84402"/>
                <a:gd name="connsiteX4" fmla="*/ 291073 w 291073"/>
                <a:gd name="connsiteY4" fmla="*/ 0 h 8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073" h="84402">
                  <a:moveTo>
                    <a:pt x="291073" y="0"/>
                  </a:moveTo>
                  <a:lnTo>
                    <a:pt x="291073" y="84402"/>
                  </a:lnTo>
                  <a:lnTo>
                    <a:pt x="0" y="84402"/>
                  </a:lnTo>
                  <a:lnTo>
                    <a:pt x="0" y="0"/>
                  </a:lnTo>
                  <a:lnTo>
                    <a:pt x="291073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xmlns="" id="{4AC43B31-5D0A-4285-B24A-95A820E5B49A}"/>
                </a:ext>
              </a:extLst>
            </p:cNvPr>
            <p:cNvSpPr/>
            <p:nvPr/>
          </p:nvSpPr>
          <p:spPr>
            <a:xfrm rot="18900000">
              <a:off x="6925418" y="1331388"/>
              <a:ext cx="378366" cy="899909"/>
            </a:xfrm>
            <a:custGeom>
              <a:avLst/>
              <a:gdLst>
                <a:gd name="connsiteX0" fmla="*/ 378366 w 378366"/>
                <a:gd name="connsiteY0" fmla="*/ 0 h 899909"/>
                <a:gd name="connsiteX1" fmla="*/ 378366 w 378366"/>
                <a:gd name="connsiteY1" fmla="*/ 899909 h 899909"/>
                <a:gd name="connsiteX2" fmla="*/ 0 w 378366"/>
                <a:gd name="connsiteY2" fmla="*/ 899909 h 899909"/>
                <a:gd name="connsiteX3" fmla="*/ 0 w 378366"/>
                <a:gd name="connsiteY3" fmla="*/ 0 h 899909"/>
                <a:gd name="connsiteX4" fmla="*/ 378366 w 378366"/>
                <a:gd name="connsiteY4" fmla="*/ 0 h 89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366" h="899909">
                  <a:moveTo>
                    <a:pt x="378366" y="0"/>
                  </a:moveTo>
                  <a:lnTo>
                    <a:pt x="378366" y="899909"/>
                  </a:lnTo>
                  <a:lnTo>
                    <a:pt x="0" y="899909"/>
                  </a:lnTo>
                  <a:lnTo>
                    <a:pt x="0" y="0"/>
                  </a:lnTo>
                  <a:lnTo>
                    <a:pt x="378366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84D285EE-4E0C-4E21-A9B1-E5BFE7BC5A3B}"/>
                </a:ext>
              </a:extLst>
            </p:cNvPr>
            <p:cNvSpPr/>
            <p:nvPr/>
          </p:nvSpPr>
          <p:spPr>
            <a:xfrm rot="18900000">
              <a:off x="6449222" y="1430544"/>
              <a:ext cx="144513" cy="254815"/>
            </a:xfrm>
            <a:custGeom>
              <a:avLst/>
              <a:gdLst>
                <a:gd name="connsiteX0" fmla="*/ 144513 w 144513"/>
                <a:gd name="connsiteY0" fmla="*/ 0 h 254815"/>
                <a:gd name="connsiteX1" fmla="*/ 144513 w 144513"/>
                <a:gd name="connsiteY1" fmla="*/ 254815 h 254815"/>
                <a:gd name="connsiteX2" fmla="*/ 0 w 144513"/>
                <a:gd name="connsiteY2" fmla="*/ 254815 h 254815"/>
                <a:gd name="connsiteX3" fmla="*/ 0 w 144513"/>
                <a:gd name="connsiteY3" fmla="*/ 0 h 254815"/>
                <a:gd name="connsiteX4" fmla="*/ 144513 w 144513"/>
                <a:gd name="connsiteY4" fmla="*/ 0 h 25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13" h="254815">
                  <a:moveTo>
                    <a:pt x="144513" y="0"/>
                  </a:moveTo>
                  <a:lnTo>
                    <a:pt x="144513" y="254815"/>
                  </a:lnTo>
                  <a:lnTo>
                    <a:pt x="0" y="254815"/>
                  </a:lnTo>
                  <a:lnTo>
                    <a:pt x="0" y="0"/>
                  </a:lnTo>
                  <a:lnTo>
                    <a:pt x="144513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1B5AE4BB-55B6-4912-8400-5122C9CF32DF}"/>
                </a:ext>
              </a:extLst>
            </p:cNvPr>
            <p:cNvSpPr/>
            <p:nvPr/>
          </p:nvSpPr>
          <p:spPr>
            <a:xfrm rot="18900000">
              <a:off x="5287558" y="1729017"/>
              <a:ext cx="794704" cy="402052"/>
            </a:xfrm>
            <a:custGeom>
              <a:avLst/>
              <a:gdLst>
                <a:gd name="connsiteX0" fmla="*/ 794704 w 794704"/>
                <a:gd name="connsiteY0" fmla="*/ 0 h 402052"/>
                <a:gd name="connsiteX1" fmla="*/ 794704 w 794704"/>
                <a:gd name="connsiteY1" fmla="*/ 402052 h 402052"/>
                <a:gd name="connsiteX2" fmla="*/ 0 w 794704"/>
                <a:gd name="connsiteY2" fmla="*/ 402052 h 402052"/>
                <a:gd name="connsiteX3" fmla="*/ 0 w 794704"/>
                <a:gd name="connsiteY3" fmla="*/ 1 h 402052"/>
                <a:gd name="connsiteX4" fmla="*/ 794704 w 794704"/>
                <a:gd name="connsiteY4" fmla="*/ 0 h 402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704" h="402052">
                  <a:moveTo>
                    <a:pt x="794704" y="0"/>
                  </a:moveTo>
                  <a:lnTo>
                    <a:pt x="794704" y="402052"/>
                  </a:lnTo>
                  <a:lnTo>
                    <a:pt x="0" y="402052"/>
                  </a:lnTo>
                  <a:lnTo>
                    <a:pt x="0" y="1"/>
                  </a:lnTo>
                  <a:lnTo>
                    <a:pt x="794704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xmlns="" id="{7929F258-6CDD-44D9-9EC4-2FBBD68689A1}"/>
                </a:ext>
              </a:extLst>
            </p:cNvPr>
            <p:cNvSpPr/>
            <p:nvPr/>
          </p:nvSpPr>
          <p:spPr>
            <a:xfrm rot="18900000">
              <a:off x="5662036" y="1855389"/>
              <a:ext cx="1085777" cy="777696"/>
            </a:xfrm>
            <a:custGeom>
              <a:avLst/>
              <a:gdLst>
                <a:gd name="connsiteX0" fmla="*/ 1085777 w 1085777"/>
                <a:gd name="connsiteY0" fmla="*/ 0 h 777696"/>
                <a:gd name="connsiteX1" fmla="*/ 1085777 w 1085777"/>
                <a:gd name="connsiteY1" fmla="*/ 254815 h 777696"/>
                <a:gd name="connsiteX2" fmla="*/ 802717 w 1085777"/>
                <a:gd name="connsiteY2" fmla="*/ 254815 h 777696"/>
                <a:gd name="connsiteX3" fmla="*/ 802717 w 1085777"/>
                <a:gd name="connsiteY3" fmla="*/ 777696 h 777696"/>
                <a:gd name="connsiteX4" fmla="*/ 0 w 1085777"/>
                <a:gd name="connsiteY4" fmla="*/ 777696 h 777696"/>
                <a:gd name="connsiteX5" fmla="*/ 0 w 1085777"/>
                <a:gd name="connsiteY5" fmla="*/ 457258 h 777696"/>
                <a:gd name="connsiteX6" fmla="*/ 794704 w 1085777"/>
                <a:gd name="connsiteY6" fmla="*/ 457258 h 777696"/>
                <a:gd name="connsiteX7" fmla="*/ 794704 w 1085777"/>
                <a:gd name="connsiteY7" fmla="*/ 0 h 777696"/>
                <a:gd name="connsiteX8" fmla="*/ 1085777 w 1085777"/>
                <a:gd name="connsiteY8" fmla="*/ 0 h 7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777" h="777696">
                  <a:moveTo>
                    <a:pt x="1085777" y="0"/>
                  </a:moveTo>
                  <a:lnTo>
                    <a:pt x="1085777" y="254815"/>
                  </a:lnTo>
                  <a:lnTo>
                    <a:pt x="802717" y="254815"/>
                  </a:lnTo>
                  <a:lnTo>
                    <a:pt x="802717" y="777696"/>
                  </a:lnTo>
                  <a:lnTo>
                    <a:pt x="0" y="777696"/>
                  </a:lnTo>
                  <a:lnTo>
                    <a:pt x="0" y="457258"/>
                  </a:lnTo>
                  <a:lnTo>
                    <a:pt x="794704" y="457258"/>
                  </a:lnTo>
                  <a:lnTo>
                    <a:pt x="794704" y="0"/>
                  </a:lnTo>
                  <a:lnTo>
                    <a:pt x="1085777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xmlns="" id="{91DF2294-F705-4417-ADC6-7A8BF0790948}"/>
                </a:ext>
              </a:extLst>
            </p:cNvPr>
            <p:cNvSpPr/>
            <p:nvPr/>
          </p:nvSpPr>
          <p:spPr>
            <a:xfrm rot="18900000">
              <a:off x="6665134" y="1655784"/>
              <a:ext cx="93970" cy="522881"/>
            </a:xfrm>
            <a:custGeom>
              <a:avLst/>
              <a:gdLst>
                <a:gd name="connsiteX0" fmla="*/ 93970 w 93970"/>
                <a:gd name="connsiteY0" fmla="*/ 0 h 522881"/>
                <a:gd name="connsiteX1" fmla="*/ 93970 w 93970"/>
                <a:gd name="connsiteY1" fmla="*/ 522881 h 522881"/>
                <a:gd name="connsiteX2" fmla="*/ 0 w 93970"/>
                <a:gd name="connsiteY2" fmla="*/ 522881 h 522881"/>
                <a:gd name="connsiteX3" fmla="*/ 0 w 93970"/>
                <a:gd name="connsiteY3" fmla="*/ 0 h 522881"/>
                <a:gd name="connsiteX4" fmla="*/ 93970 w 93970"/>
                <a:gd name="connsiteY4" fmla="*/ 0 h 52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70" h="522881">
                  <a:moveTo>
                    <a:pt x="93970" y="0"/>
                  </a:moveTo>
                  <a:lnTo>
                    <a:pt x="93970" y="522881"/>
                  </a:lnTo>
                  <a:lnTo>
                    <a:pt x="0" y="522881"/>
                  </a:lnTo>
                  <a:lnTo>
                    <a:pt x="0" y="0"/>
                  </a:lnTo>
                  <a:lnTo>
                    <a:pt x="93970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xmlns="" id="{66BE0DD7-D2C8-4985-AEF7-B7B42CA6E449}"/>
                </a:ext>
              </a:extLst>
            </p:cNvPr>
            <p:cNvSpPr/>
            <p:nvPr/>
          </p:nvSpPr>
          <p:spPr>
            <a:xfrm rot="18900000">
              <a:off x="6755454" y="2180177"/>
              <a:ext cx="283060" cy="377028"/>
            </a:xfrm>
            <a:custGeom>
              <a:avLst/>
              <a:gdLst>
                <a:gd name="connsiteX0" fmla="*/ 283060 w 283060"/>
                <a:gd name="connsiteY0" fmla="*/ 0 h 377028"/>
                <a:gd name="connsiteX1" fmla="*/ 283059 w 283060"/>
                <a:gd name="connsiteY1" fmla="*/ 377028 h 377028"/>
                <a:gd name="connsiteX2" fmla="*/ 1 w 283060"/>
                <a:gd name="connsiteY2" fmla="*/ 377028 h 377028"/>
                <a:gd name="connsiteX3" fmla="*/ 0 w 283060"/>
                <a:gd name="connsiteY3" fmla="*/ 0 h 377028"/>
                <a:gd name="connsiteX4" fmla="*/ 283060 w 283060"/>
                <a:gd name="connsiteY4" fmla="*/ 0 h 37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060" h="377028">
                  <a:moveTo>
                    <a:pt x="283060" y="0"/>
                  </a:moveTo>
                  <a:lnTo>
                    <a:pt x="283059" y="377028"/>
                  </a:lnTo>
                  <a:lnTo>
                    <a:pt x="1" y="377028"/>
                  </a:lnTo>
                  <a:lnTo>
                    <a:pt x="0" y="0"/>
                  </a:lnTo>
                  <a:lnTo>
                    <a:pt x="283060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xmlns="" id="{FAE658B6-34A1-48F5-B823-990270655F15}"/>
                </a:ext>
              </a:extLst>
            </p:cNvPr>
            <p:cNvSpPr/>
            <p:nvPr/>
          </p:nvSpPr>
          <p:spPr>
            <a:xfrm rot="18900000">
              <a:off x="6017913" y="2763920"/>
              <a:ext cx="1745646" cy="590922"/>
            </a:xfrm>
            <a:custGeom>
              <a:avLst/>
              <a:gdLst>
                <a:gd name="connsiteX0" fmla="*/ 1745646 w 1745646"/>
                <a:gd name="connsiteY0" fmla="*/ 0 h 590922"/>
                <a:gd name="connsiteX1" fmla="*/ 1745646 w 1745646"/>
                <a:gd name="connsiteY1" fmla="*/ 590922 h 590922"/>
                <a:gd name="connsiteX2" fmla="*/ 0 w 1745646"/>
                <a:gd name="connsiteY2" fmla="*/ 590922 h 590922"/>
                <a:gd name="connsiteX3" fmla="*/ 0 w 1745646"/>
                <a:gd name="connsiteY3" fmla="*/ 104468 h 590922"/>
                <a:gd name="connsiteX4" fmla="*/ 1507163 w 1745646"/>
                <a:gd name="connsiteY4" fmla="*/ 104468 h 590922"/>
                <a:gd name="connsiteX5" fmla="*/ 1507162 w 1745646"/>
                <a:gd name="connsiteY5" fmla="*/ 0 h 590922"/>
                <a:gd name="connsiteX6" fmla="*/ 1745646 w 1745646"/>
                <a:gd name="connsiteY6" fmla="*/ 0 h 590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5646" h="590922">
                  <a:moveTo>
                    <a:pt x="1745646" y="0"/>
                  </a:moveTo>
                  <a:lnTo>
                    <a:pt x="1745646" y="590922"/>
                  </a:lnTo>
                  <a:lnTo>
                    <a:pt x="0" y="590922"/>
                  </a:lnTo>
                  <a:lnTo>
                    <a:pt x="0" y="104468"/>
                  </a:lnTo>
                  <a:lnTo>
                    <a:pt x="1507163" y="104468"/>
                  </a:lnTo>
                  <a:lnTo>
                    <a:pt x="1507162" y="0"/>
                  </a:lnTo>
                  <a:lnTo>
                    <a:pt x="1745646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xmlns="" id="{B217E893-1E43-437D-B614-8C3B0EBF2BA8}"/>
                </a:ext>
              </a:extLst>
            </p:cNvPr>
            <p:cNvSpPr/>
            <p:nvPr/>
          </p:nvSpPr>
          <p:spPr>
            <a:xfrm rot="18900000">
              <a:off x="5348076" y="2435179"/>
              <a:ext cx="421386" cy="457258"/>
            </a:xfrm>
            <a:custGeom>
              <a:avLst/>
              <a:gdLst>
                <a:gd name="connsiteX0" fmla="*/ 421386 w 421386"/>
                <a:gd name="connsiteY0" fmla="*/ 0 h 457258"/>
                <a:gd name="connsiteX1" fmla="*/ 421386 w 421386"/>
                <a:gd name="connsiteY1" fmla="*/ 457258 h 457258"/>
                <a:gd name="connsiteX2" fmla="*/ 111056 w 421386"/>
                <a:gd name="connsiteY2" fmla="*/ 457258 h 457258"/>
                <a:gd name="connsiteX3" fmla="*/ 111056 w 421386"/>
                <a:gd name="connsiteY3" fmla="*/ 98311 h 457258"/>
                <a:gd name="connsiteX4" fmla="*/ 0 w 421386"/>
                <a:gd name="connsiteY4" fmla="*/ 98311 h 457258"/>
                <a:gd name="connsiteX5" fmla="*/ 0 w 421386"/>
                <a:gd name="connsiteY5" fmla="*/ 0 h 457258"/>
                <a:gd name="connsiteX6" fmla="*/ 421386 w 421386"/>
                <a:gd name="connsiteY6" fmla="*/ 0 h 45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386" h="457258">
                  <a:moveTo>
                    <a:pt x="421386" y="0"/>
                  </a:moveTo>
                  <a:lnTo>
                    <a:pt x="421386" y="457258"/>
                  </a:lnTo>
                  <a:lnTo>
                    <a:pt x="111056" y="457258"/>
                  </a:lnTo>
                  <a:lnTo>
                    <a:pt x="111056" y="98311"/>
                  </a:lnTo>
                  <a:lnTo>
                    <a:pt x="0" y="98311"/>
                  </a:lnTo>
                  <a:lnTo>
                    <a:pt x="0" y="0"/>
                  </a:lnTo>
                  <a:lnTo>
                    <a:pt x="421386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xmlns="" id="{69001E94-4266-4CC2-AE1F-35524FEB099C}"/>
                </a:ext>
              </a:extLst>
            </p:cNvPr>
            <p:cNvSpPr/>
            <p:nvPr/>
          </p:nvSpPr>
          <p:spPr>
            <a:xfrm rot="18900000">
              <a:off x="5240989" y="2752391"/>
              <a:ext cx="238483" cy="358947"/>
            </a:xfrm>
            <a:custGeom>
              <a:avLst/>
              <a:gdLst>
                <a:gd name="connsiteX0" fmla="*/ 238483 w 238483"/>
                <a:gd name="connsiteY0" fmla="*/ 0 h 358947"/>
                <a:gd name="connsiteX1" fmla="*/ 238483 w 238483"/>
                <a:gd name="connsiteY1" fmla="*/ 358947 h 358947"/>
                <a:gd name="connsiteX2" fmla="*/ 0 w 238483"/>
                <a:gd name="connsiteY2" fmla="*/ 358947 h 358947"/>
                <a:gd name="connsiteX3" fmla="*/ 0 w 238483"/>
                <a:gd name="connsiteY3" fmla="*/ 0 h 358947"/>
                <a:gd name="connsiteX4" fmla="*/ 238483 w 238483"/>
                <a:gd name="connsiteY4" fmla="*/ 0 h 3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83" h="358947">
                  <a:moveTo>
                    <a:pt x="238483" y="0"/>
                  </a:moveTo>
                  <a:lnTo>
                    <a:pt x="238483" y="358947"/>
                  </a:lnTo>
                  <a:lnTo>
                    <a:pt x="0" y="358947"/>
                  </a:lnTo>
                  <a:lnTo>
                    <a:pt x="0" y="0"/>
                  </a:lnTo>
                  <a:lnTo>
                    <a:pt x="238483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xmlns="" id="{3C59766C-E8F8-4EA7-A440-56ACFE0A2A9C}"/>
                </a:ext>
              </a:extLst>
            </p:cNvPr>
            <p:cNvSpPr/>
            <p:nvPr/>
          </p:nvSpPr>
          <p:spPr>
            <a:xfrm rot="18900000">
              <a:off x="5778198" y="2842818"/>
              <a:ext cx="111056" cy="630765"/>
            </a:xfrm>
            <a:custGeom>
              <a:avLst/>
              <a:gdLst>
                <a:gd name="connsiteX0" fmla="*/ 111056 w 111056"/>
                <a:gd name="connsiteY0" fmla="*/ 0 h 630765"/>
                <a:gd name="connsiteX1" fmla="*/ 111056 w 111056"/>
                <a:gd name="connsiteY1" fmla="*/ 630765 h 630765"/>
                <a:gd name="connsiteX2" fmla="*/ 0 w 111056"/>
                <a:gd name="connsiteY2" fmla="*/ 630765 h 630765"/>
                <a:gd name="connsiteX3" fmla="*/ 0 w 111056"/>
                <a:gd name="connsiteY3" fmla="*/ 0 h 630765"/>
                <a:gd name="connsiteX4" fmla="*/ 111056 w 111056"/>
                <a:gd name="connsiteY4" fmla="*/ 0 h 63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056" h="630765">
                  <a:moveTo>
                    <a:pt x="111056" y="0"/>
                  </a:moveTo>
                  <a:lnTo>
                    <a:pt x="111056" y="630765"/>
                  </a:lnTo>
                  <a:lnTo>
                    <a:pt x="0" y="630765"/>
                  </a:lnTo>
                  <a:lnTo>
                    <a:pt x="0" y="0"/>
                  </a:lnTo>
                  <a:lnTo>
                    <a:pt x="111056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xmlns="" id="{0B38D6CF-F79A-4C0C-97DB-5F338B02EC5D}"/>
                </a:ext>
              </a:extLst>
            </p:cNvPr>
            <p:cNvSpPr/>
            <p:nvPr/>
          </p:nvSpPr>
          <p:spPr>
            <a:xfrm rot="18900000">
              <a:off x="4952501" y="2970669"/>
              <a:ext cx="640173" cy="989712"/>
            </a:xfrm>
            <a:custGeom>
              <a:avLst/>
              <a:gdLst>
                <a:gd name="connsiteX0" fmla="*/ 475495 w 640173"/>
                <a:gd name="connsiteY0" fmla="*/ 0 h 989712"/>
                <a:gd name="connsiteX1" fmla="*/ 475495 w 640173"/>
                <a:gd name="connsiteY1" fmla="*/ 358947 h 989712"/>
                <a:gd name="connsiteX2" fmla="*/ 640173 w 640173"/>
                <a:gd name="connsiteY2" fmla="*/ 358947 h 989712"/>
                <a:gd name="connsiteX3" fmla="*/ 640173 w 640173"/>
                <a:gd name="connsiteY3" fmla="*/ 989712 h 989712"/>
                <a:gd name="connsiteX4" fmla="*/ 0 w 640173"/>
                <a:gd name="connsiteY4" fmla="*/ 989712 h 989712"/>
                <a:gd name="connsiteX5" fmla="*/ 0 w 640173"/>
                <a:gd name="connsiteY5" fmla="*/ 0 h 989712"/>
                <a:gd name="connsiteX6" fmla="*/ 475495 w 640173"/>
                <a:gd name="connsiteY6" fmla="*/ 0 h 9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0173" h="989712">
                  <a:moveTo>
                    <a:pt x="475495" y="0"/>
                  </a:moveTo>
                  <a:lnTo>
                    <a:pt x="475495" y="358947"/>
                  </a:lnTo>
                  <a:lnTo>
                    <a:pt x="640173" y="358947"/>
                  </a:lnTo>
                  <a:lnTo>
                    <a:pt x="640173" y="989712"/>
                  </a:lnTo>
                  <a:lnTo>
                    <a:pt x="0" y="989712"/>
                  </a:lnTo>
                  <a:lnTo>
                    <a:pt x="0" y="0"/>
                  </a:lnTo>
                  <a:lnTo>
                    <a:pt x="475495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xmlns="" id="{3ABDFBDA-0641-4DF6-87B4-8CE7F86D36FE}"/>
                </a:ext>
              </a:extLst>
            </p:cNvPr>
            <p:cNvSpPr/>
            <p:nvPr/>
          </p:nvSpPr>
          <p:spPr>
            <a:xfrm rot="18900000">
              <a:off x="5874431" y="3479723"/>
              <a:ext cx="238483" cy="171169"/>
            </a:xfrm>
            <a:custGeom>
              <a:avLst/>
              <a:gdLst>
                <a:gd name="connsiteX0" fmla="*/ 238483 w 238483"/>
                <a:gd name="connsiteY0" fmla="*/ 0 h 171169"/>
                <a:gd name="connsiteX1" fmla="*/ 238483 w 238483"/>
                <a:gd name="connsiteY1" fmla="*/ 171169 h 171169"/>
                <a:gd name="connsiteX2" fmla="*/ 0 w 238483"/>
                <a:gd name="connsiteY2" fmla="*/ 171169 h 171169"/>
                <a:gd name="connsiteX3" fmla="*/ 0 w 238483"/>
                <a:gd name="connsiteY3" fmla="*/ 0 h 171169"/>
                <a:gd name="connsiteX4" fmla="*/ 238483 w 238483"/>
                <a:gd name="connsiteY4" fmla="*/ 0 h 1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83" h="171169">
                  <a:moveTo>
                    <a:pt x="238483" y="0"/>
                  </a:moveTo>
                  <a:lnTo>
                    <a:pt x="238483" y="171169"/>
                  </a:lnTo>
                  <a:lnTo>
                    <a:pt x="0" y="171169"/>
                  </a:lnTo>
                  <a:lnTo>
                    <a:pt x="0" y="0"/>
                  </a:lnTo>
                  <a:lnTo>
                    <a:pt x="238483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EF80D5A-F84B-45B1-8E8E-B82FD3CEDC58}"/>
              </a:ext>
            </a:extLst>
          </p:cNvPr>
          <p:cNvSpPr/>
          <p:nvPr userDrawn="1"/>
        </p:nvSpPr>
        <p:spPr>
          <a:xfrm rot="18900000">
            <a:off x="1288229" y="-240479"/>
            <a:ext cx="3905250" cy="3905250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D9C74F8B-41BB-47EE-B849-4817914D9E1B}"/>
              </a:ext>
            </a:extLst>
          </p:cNvPr>
          <p:cNvSpPr/>
          <p:nvPr userDrawn="1"/>
        </p:nvSpPr>
        <p:spPr>
          <a:xfrm rot="18900000">
            <a:off x="4433317" y="84360"/>
            <a:ext cx="1361634" cy="1361634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1005AD7C-48B2-4E80-95FE-E6DCAB2AE522}"/>
              </a:ext>
            </a:extLst>
          </p:cNvPr>
          <p:cNvSpPr/>
          <p:nvPr userDrawn="1"/>
        </p:nvSpPr>
        <p:spPr>
          <a:xfrm rot="18900000">
            <a:off x="5335735" y="597842"/>
            <a:ext cx="1503070" cy="1503070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29B3CAC1-6EDF-4383-9C8F-0BFC27EEE9FB}"/>
              </a:ext>
            </a:extLst>
          </p:cNvPr>
          <p:cNvSpPr/>
          <p:nvPr userDrawn="1"/>
        </p:nvSpPr>
        <p:spPr>
          <a:xfrm rot="18900000">
            <a:off x="761394" y="2965446"/>
            <a:ext cx="495307" cy="495307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4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595A90B-265D-4A72-A6FB-62A0E8CE314C}"/>
              </a:ext>
            </a:extLst>
          </p:cNvPr>
          <p:cNvSpPr txBox="1"/>
          <p:nvPr/>
        </p:nvSpPr>
        <p:spPr>
          <a:xfrm>
            <a:off x="4644008" y="3702936"/>
            <a:ext cx="4322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spc="-130" dirty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lt"/>
                <a:ea typeface="Noto Sans CJK KR Medium" panose="020B0600000000000000" pitchFamily="34" charset="-127"/>
              </a:rPr>
              <a:t>게임 아이디어 제안서</a:t>
            </a:r>
            <a:endParaRPr lang="en-US" altLang="ko-KR" sz="3200" spc="-130" dirty="0">
              <a:ln>
                <a:solidFill>
                  <a:srgbClr val="F8F8F8">
                    <a:alpha val="30000"/>
                  </a:srgbClr>
                </a:solidFill>
              </a:ln>
              <a:solidFill>
                <a:schemeClr val="bg1"/>
              </a:solidFill>
              <a:latin typeface="+mj-lt"/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3B7BF9A-5127-4250-B314-37A329F02A14}"/>
              </a:ext>
            </a:extLst>
          </p:cNvPr>
          <p:cNvSpPr txBox="1"/>
          <p:nvPr/>
        </p:nvSpPr>
        <p:spPr>
          <a:xfrm>
            <a:off x="5652120" y="4297980"/>
            <a:ext cx="3273421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50" b="1" dirty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lt"/>
                <a:ea typeface="Noto Sans CJK KR Light" panose="020B0300000000000000" pitchFamily="34" charset="-127"/>
              </a:rPr>
              <a:t>제작 시간 </a:t>
            </a:r>
            <a:r>
              <a:rPr lang="en-US" altLang="ko-KR" sz="1050" b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lt"/>
                <a:ea typeface="Noto Sans CJK KR Light" panose="020B0300000000000000" pitchFamily="34" charset="-127"/>
              </a:rPr>
              <a:t>: 6.5</a:t>
            </a:r>
            <a:r>
              <a:rPr lang="ko-KR" altLang="en-US" sz="1050" b="1" dirty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lt"/>
                <a:ea typeface="Noto Sans CJK KR Light" panose="020B0300000000000000" pitchFamily="34" charset="-127"/>
              </a:rPr>
              <a:t>시간</a:t>
            </a:r>
            <a:endParaRPr lang="en-US" altLang="ko-KR" sz="1050" b="1" dirty="0">
              <a:ln>
                <a:solidFill>
                  <a:srgbClr val="F8F8F8">
                    <a:alpha val="30000"/>
                  </a:srgbClr>
                </a:solidFill>
              </a:ln>
              <a:solidFill>
                <a:schemeClr val="bg1"/>
              </a:solidFill>
              <a:latin typeface="+mj-lt"/>
              <a:ea typeface="Noto Sans CJK KR Light" panose="020B0300000000000000" pitchFamily="34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050" b="1" dirty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lt"/>
                <a:ea typeface="Noto Sans CJK KR Light" panose="020B0300000000000000" pitchFamily="34" charset="-127"/>
              </a:rPr>
              <a:t>발표자 </a:t>
            </a:r>
            <a:r>
              <a:rPr lang="en-US" altLang="ko-KR" sz="1050" b="1" dirty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lt"/>
                <a:ea typeface="Noto Sans CJK KR Light" panose="020B0300000000000000" pitchFamily="34" charset="-127"/>
              </a:rPr>
              <a:t>: </a:t>
            </a:r>
            <a:r>
              <a:rPr lang="ko-KR" altLang="en-US" sz="1050" b="1" dirty="0" err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lt"/>
                <a:ea typeface="Noto Sans CJK KR Light" panose="020B0300000000000000" pitchFamily="34" charset="-127"/>
              </a:rPr>
              <a:t>이해솔</a:t>
            </a:r>
            <a:endParaRPr lang="ko-KR" altLang="en-US" sz="1050" b="1" dirty="0">
              <a:ln>
                <a:solidFill>
                  <a:srgbClr val="F8F8F8">
                    <a:alpha val="30000"/>
                  </a:srgbClr>
                </a:solidFill>
              </a:ln>
              <a:solidFill>
                <a:schemeClr val="bg1"/>
              </a:solidFill>
              <a:latin typeface="+mj-lt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263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</a:t>
            </a:r>
            <a:r>
              <a:rPr lang="ko-KR" altLang="en-US" dirty="0" err="1"/>
              <a:t>트랜드</a:t>
            </a:r>
            <a:r>
              <a:rPr lang="ko-KR" altLang="en-US" dirty="0"/>
              <a:t> 분석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en-US" altLang="ko-KR" dirty="0" err="1"/>
              <a:t>GameRefinery</a:t>
            </a:r>
            <a:r>
              <a:rPr lang="en-US" altLang="ko-KR" dirty="0"/>
              <a:t>(</a:t>
            </a:r>
            <a:r>
              <a:rPr lang="ko-KR" altLang="en-US" dirty="0"/>
              <a:t>모바일 게임 인사이트 제공 플랫폼</a:t>
            </a:r>
            <a:r>
              <a:rPr lang="en-US" altLang="ko-KR" dirty="0"/>
              <a:t>) 2018</a:t>
            </a:r>
            <a:r>
              <a:rPr lang="ko-KR" altLang="en-US" dirty="0"/>
              <a:t>년도 국가별 선호 장르 조사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그렇다면 어떤 장르를 선택 해야 하는가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>
          <a:xfrm>
            <a:off x="4427984" y="1327412"/>
            <a:ext cx="4284016" cy="3762336"/>
          </a:xfrm>
        </p:spPr>
        <p:txBody>
          <a:bodyPr/>
          <a:lstStyle/>
          <a:p>
            <a:r>
              <a:rPr lang="ko-KR" altLang="en-US" sz="1600" dirty="0"/>
              <a:t>장르 선택하지 않은 이유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퍼즐 </a:t>
            </a:r>
            <a:r>
              <a:rPr lang="en-US" altLang="ko-KR" sz="1200" b="0" dirty="0"/>
              <a:t>RPG : </a:t>
            </a:r>
            <a:r>
              <a:rPr lang="ko-KR" altLang="en-US" sz="1200" b="0" dirty="0"/>
              <a:t>동아시아권에서 인기 없음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ko-KR" altLang="en-US" sz="1200" b="0" dirty="0" err="1"/>
              <a:t>턴제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RPG : </a:t>
            </a:r>
            <a:r>
              <a:rPr lang="ko-KR" altLang="en-US" sz="1200" b="0" dirty="0"/>
              <a:t>강력한 </a:t>
            </a:r>
            <a:r>
              <a:rPr lang="en-US" altLang="ko-KR" sz="1200" b="0" dirty="0"/>
              <a:t>IP </a:t>
            </a:r>
            <a:r>
              <a:rPr lang="ko-KR" altLang="en-US" sz="1200" b="0" dirty="0"/>
              <a:t>싸움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MMORPG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대기업들의 싸움터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강한 </a:t>
            </a:r>
            <a:r>
              <a:rPr lang="en-US" altLang="ko-KR" sz="1200" b="0" dirty="0"/>
              <a:t>IP </a:t>
            </a:r>
            <a:r>
              <a:rPr lang="ko-KR" altLang="en-US" sz="1200" b="0" dirty="0"/>
              <a:t>싸움</a:t>
            </a:r>
            <a:endParaRPr lang="en-US" altLang="ko-KR" sz="1200" b="0" dirty="0"/>
          </a:p>
          <a:p>
            <a:endParaRPr lang="en-US" altLang="ko-KR" sz="1200" b="0" dirty="0"/>
          </a:p>
          <a:p>
            <a:r>
              <a:rPr lang="ko-KR" altLang="en-US" sz="1600" dirty="0"/>
              <a:t>액션 </a:t>
            </a:r>
            <a:r>
              <a:rPr lang="en-US" altLang="ko-KR" sz="1600" dirty="0"/>
              <a:t>RPG</a:t>
            </a:r>
            <a:r>
              <a:rPr lang="ko-KR" altLang="en-US" sz="1600" dirty="0"/>
              <a:t>를 선택한 이유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동아시아권에서 인기 </a:t>
            </a:r>
            <a:r>
              <a:rPr lang="en-US" altLang="ko-KR" sz="1200" b="0" dirty="0"/>
              <a:t>= </a:t>
            </a:r>
            <a:r>
              <a:rPr lang="ko-KR" altLang="en-US" sz="1200" b="0" dirty="0"/>
              <a:t>수출에 용이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다른 장르에 비해 상대적으로 대기업들이 적음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새로운 </a:t>
            </a:r>
            <a:r>
              <a:rPr lang="en-US" altLang="ko-KR" sz="1200" b="0" dirty="0"/>
              <a:t>IP</a:t>
            </a:r>
            <a:r>
              <a:rPr lang="ko-KR" altLang="en-US" sz="1200" b="0" dirty="0"/>
              <a:t>로 접근하기 쉬움</a:t>
            </a:r>
            <a:endParaRPr lang="ko-KR" altLang="en-US" b="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DEC2AF8C-234C-4523-8E5C-7C0EA33A27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09037"/>
            <a:ext cx="3609975" cy="28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67544" y="2569468"/>
            <a:ext cx="3600400" cy="144016"/>
          </a:xfrm>
          <a:prstGeom prst="rect">
            <a:avLst/>
          </a:prstGeom>
          <a:noFill/>
          <a:ln>
            <a:solidFill>
              <a:srgbClr val="01214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7544" y="3446534"/>
            <a:ext cx="3600400" cy="144016"/>
          </a:xfrm>
          <a:prstGeom prst="rect">
            <a:avLst/>
          </a:prstGeom>
          <a:noFill/>
          <a:ln>
            <a:solidFill>
              <a:srgbClr val="01214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7544" y="4324273"/>
            <a:ext cx="3600400" cy="144016"/>
          </a:xfrm>
          <a:prstGeom prst="rect">
            <a:avLst/>
          </a:prstGeom>
          <a:noFill/>
          <a:ln>
            <a:solidFill>
              <a:srgbClr val="01214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7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콘텐츠</a:t>
            </a:r>
            <a:r>
              <a:rPr lang="ko-KR" altLang="en-US" dirty="0"/>
              <a:t> 분석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아키에이지</a:t>
            </a:r>
            <a:r>
              <a:rPr lang="en-US" altLang="ko-KR" dirty="0"/>
              <a:t>, </a:t>
            </a:r>
            <a:r>
              <a:rPr lang="ko-KR" altLang="en-US" dirty="0"/>
              <a:t>마비노기 영웅전</a:t>
            </a:r>
            <a:r>
              <a:rPr lang="en-US" altLang="ko-KR" dirty="0"/>
              <a:t>, </a:t>
            </a:r>
            <a:r>
              <a:rPr lang="ko-KR" altLang="en-US" dirty="0" err="1"/>
              <a:t>로스트아크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PC </a:t>
            </a:r>
            <a:r>
              <a:rPr lang="ko-KR" altLang="en-US" dirty="0" err="1"/>
              <a:t>롤플레잉의</a:t>
            </a:r>
            <a:r>
              <a:rPr lang="ko-KR" altLang="en-US" dirty="0"/>
              <a:t> </a:t>
            </a:r>
            <a:r>
              <a:rPr lang="ko-KR" altLang="en-US" dirty="0" err="1"/>
              <a:t>콘텐츠들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>
          <a:xfrm>
            <a:off x="4067944" y="1327412"/>
            <a:ext cx="4644056" cy="1674104"/>
          </a:xfrm>
        </p:spPr>
        <p:txBody>
          <a:bodyPr/>
          <a:lstStyle/>
          <a:p>
            <a:r>
              <a:rPr lang="ko-KR" altLang="en-US" sz="1600" dirty="0"/>
              <a:t>기존 </a:t>
            </a:r>
            <a:r>
              <a:rPr lang="en-US" altLang="ko-KR" sz="1600" dirty="0"/>
              <a:t>PC </a:t>
            </a:r>
            <a:r>
              <a:rPr lang="ko-KR" altLang="en-US" sz="1600" dirty="0" err="1"/>
              <a:t>롤플레잉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콘텐츠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플레이어간의 </a:t>
            </a:r>
            <a:r>
              <a:rPr lang="en-US" altLang="ko-KR" sz="1200" b="0" dirty="0"/>
              <a:t>PVP, </a:t>
            </a:r>
            <a:r>
              <a:rPr lang="ko-KR" altLang="en-US" sz="1200" b="0" dirty="0"/>
              <a:t>플레이어와 </a:t>
            </a:r>
            <a:r>
              <a:rPr lang="ko-KR" altLang="en-US" sz="1200" b="0" dirty="0" err="1"/>
              <a:t>몬스터간의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PVE</a:t>
            </a:r>
          </a:p>
          <a:p>
            <a:r>
              <a:rPr lang="ko-KR" altLang="en-US" sz="1200" b="0" dirty="0" err="1"/>
              <a:t>ㆍ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보스 </a:t>
            </a:r>
            <a:r>
              <a:rPr lang="ko-KR" altLang="en-US" sz="1200" b="0" dirty="0" err="1"/>
              <a:t>레이드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인스턴스</a:t>
            </a:r>
            <a:r>
              <a:rPr lang="ko-KR" altLang="en-US" sz="1200" b="0" dirty="0"/>
              <a:t> </a:t>
            </a:r>
            <a:r>
              <a:rPr lang="ko-KR" altLang="en-US" sz="1200" b="0" dirty="0" err="1"/>
              <a:t>던전</a:t>
            </a:r>
            <a:r>
              <a:rPr lang="ko-KR" altLang="en-US" sz="1200" b="0" dirty="0"/>
              <a:t> 탐험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길드간의 </a:t>
            </a:r>
            <a:r>
              <a:rPr lang="ko-KR" altLang="en-US" sz="1200" b="0" dirty="0" err="1"/>
              <a:t>공성전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ko-KR" altLang="en-US" sz="1200" b="0" dirty="0" err="1"/>
              <a:t>퀘스트와</a:t>
            </a:r>
            <a:r>
              <a:rPr lang="ko-KR" altLang="en-US" sz="1200" b="0" dirty="0"/>
              <a:t> 업적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아이템 수집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파티나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길드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친구와의 커뮤니케이션</a:t>
            </a:r>
            <a:endParaRPr lang="ko-KR" altLang="en-US" sz="1200" dirty="0"/>
          </a:p>
        </p:txBody>
      </p:sp>
      <p:pic>
        <p:nvPicPr>
          <p:cNvPr id="15362" name="Picture 2" descr="ë§ìì  ë ì´ëì ëí ì´ë¯¸ì§ ê²ìê²°ê³¼"/>
          <p:cNvPicPr>
            <a:picLocks noGrp="1" noChangeAspect="1" noChangeArrowheads="1"/>
          </p:cNvPicPr>
          <p:nvPr>
            <p:ph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3386190"/>
            <a:ext cx="2862263" cy="160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pc ê²ì ê³µì±ì ì ëí ì´ë¯¸ì§ ê²ìê²°ê³¼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33514"/>
            <a:ext cx="2908300" cy="142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내용 개체 틀 11"/>
          <p:cNvPicPr>
            <a:picLocks noGrp="1" noChangeAspect="1"/>
          </p:cNvPicPr>
          <p:nvPr>
            <p:ph idx="2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905" y="3144838"/>
            <a:ext cx="4429565" cy="1944687"/>
          </a:xfrm>
        </p:spPr>
      </p:pic>
    </p:spTree>
    <p:extLst>
      <p:ext uri="{BB962C8B-B14F-4D97-AF65-F5344CB8AC3E}">
        <p14:creationId xmlns:p14="http://schemas.microsoft.com/office/powerpoint/2010/main" val="1523050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콘텐츠</a:t>
            </a:r>
            <a:r>
              <a:rPr lang="ko-KR" altLang="en-US" dirty="0"/>
              <a:t> 분석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 err="1"/>
              <a:t>모바일</a:t>
            </a:r>
            <a:r>
              <a:rPr lang="ko-KR" altLang="en-US" dirty="0"/>
              <a:t> 게임의 제약들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>
          <a:xfrm>
            <a:off x="3059832" y="1327412"/>
            <a:ext cx="5652168" cy="3690088"/>
          </a:xfrm>
        </p:spPr>
        <p:txBody>
          <a:bodyPr/>
          <a:lstStyle/>
          <a:p>
            <a:r>
              <a:rPr lang="ko-KR" altLang="en-US" sz="1600" dirty="0" err="1"/>
              <a:t>모바일의</a:t>
            </a:r>
            <a:r>
              <a:rPr lang="ko-KR" altLang="en-US" sz="1600" dirty="0"/>
              <a:t> 제약 요인들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b="0" dirty="0" err="1"/>
              <a:t>ㆍ</a:t>
            </a:r>
            <a:r>
              <a:rPr lang="ko-KR" altLang="en-US" sz="1200" b="0" dirty="0"/>
              <a:t> 작은 화면으로 인한 </a:t>
            </a:r>
            <a:r>
              <a:rPr lang="ko-KR" altLang="en-US" sz="1200" b="0" dirty="0" err="1"/>
              <a:t>몬스터</a:t>
            </a:r>
            <a:r>
              <a:rPr lang="ko-KR" altLang="en-US" sz="1200" b="0" dirty="0"/>
              <a:t> 패턴 파악 어려움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마우스와 키보드가 없어 즉각적이거나 미세한 조정이 불가능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PC</a:t>
            </a:r>
            <a:r>
              <a:rPr lang="ko-KR" altLang="en-US" sz="1200" b="0" dirty="0"/>
              <a:t>와 달리 낮은 </a:t>
            </a:r>
            <a:r>
              <a:rPr lang="ko-KR" altLang="en-US" sz="1200" b="0" dirty="0" err="1"/>
              <a:t>모바일</a:t>
            </a:r>
            <a:r>
              <a:rPr lang="ko-KR" altLang="en-US" sz="1200" b="0" dirty="0"/>
              <a:t> 사양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장소와 시간에 구애 받지 않기 위한 이유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누구를 기다리는 동안 </a:t>
            </a:r>
            <a:endParaRPr lang="en-US" altLang="ko-KR" sz="1200" b="0" dirty="0"/>
          </a:p>
          <a:p>
            <a:endParaRPr lang="en-US" altLang="ko-KR" sz="1200" b="0" dirty="0"/>
          </a:p>
          <a:p>
            <a:r>
              <a:rPr lang="en-US" altLang="ko-KR" sz="1200" b="0" dirty="0"/>
              <a:t>PC</a:t>
            </a:r>
            <a:r>
              <a:rPr lang="ko-KR" altLang="en-US" sz="1200" b="0" dirty="0"/>
              <a:t>와 다른 조작 및 성능 </a:t>
            </a:r>
            <a:r>
              <a:rPr lang="ko-KR" altLang="en-US" sz="1400" dirty="0"/>
              <a:t>환경</a:t>
            </a:r>
            <a:r>
              <a:rPr lang="ko-KR" altLang="en-US" sz="1200" b="0" dirty="0"/>
              <a:t>과 </a:t>
            </a:r>
            <a:r>
              <a:rPr lang="ko-KR" altLang="en-US" sz="1400" dirty="0"/>
              <a:t>모바일 게임을 하는 이유</a:t>
            </a:r>
            <a:r>
              <a:rPr lang="ko-KR" altLang="en-US" sz="1200" b="0" dirty="0"/>
              <a:t>를 고려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짧은 시간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이해하기 쉬운 플레이 방법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편안한 조작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간단한 디자인</a:t>
            </a:r>
            <a:endParaRPr lang="en-US" altLang="ko-KR" sz="1200" b="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xmlns="" id="{487B92DC-2BFE-46D4-97FF-D0BD2DB98D85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/>
          <a:stretch>
            <a:fillRect/>
          </a:stretch>
        </p:blipFill>
        <p:spPr>
          <a:xfrm>
            <a:off x="485775" y="3541101"/>
            <a:ext cx="1998663" cy="1296623"/>
          </a:xfrm>
          <a:prstGeom prst="rect">
            <a:avLst/>
          </a:prstGeom>
        </p:spPr>
      </p:pic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94" y="1344613"/>
            <a:ext cx="1800225" cy="1800225"/>
          </a:xfrm>
        </p:spPr>
      </p:pic>
    </p:spTree>
    <p:extLst>
      <p:ext uri="{BB962C8B-B14F-4D97-AF65-F5344CB8AC3E}">
        <p14:creationId xmlns:p14="http://schemas.microsoft.com/office/powerpoint/2010/main" val="2708742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1496C8C-9A5B-490D-A136-3DE4C0D5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아이디어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E5A9707-5287-4010-BB7C-D12C671FDB7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29F0E0BB-6EAE-429C-A59F-061C55EE242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자동 사냥을 통한 시간 제약 탈피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D9DB8E35-E44D-43FD-8DED-ABCFFDC7906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067944" y="1327412"/>
            <a:ext cx="4644056" cy="2006693"/>
          </a:xfrm>
        </p:spPr>
        <p:txBody>
          <a:bodyPr/>
          <a:lstStyle/>
          <a:p>
            <a:r>
              <a:rPr lang="ko-KR" altLang="en-US" sz="1600" dirty="0" err="1" smtClean="0"/>
              <a:t>모바일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게임 제약 요소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ko-KR" altLang="en-US" sz="1200" b="0" dirty="0" smtClean="0"/>
              <a:t>직장인</a:t>
            </a:r>
            <a:r>
              <a:rPr lang="en-US" altLang="ko-KR" sz="1200" b="0" dirty="0" smtClean="0"/>
              <a:t>, </a:t>
            </a:r>
            <a:r>
              <a:rPr lang="ko-KR" altLang="en-US" sz="1200" b="0" dirty="0" smtClean="0"/>
              <a:t>학생들의 </a:t>
            </a:r>
            <a:r>
              <a:rPr lang="ko-KR" altLang="en-US" sz="1200" b="0" dirty="0"/>
              <a:t>바쁜 환경으로 인한 적은 플레이타임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작은 화면으로 인해 장시간 플레이시 피로감 형성</a:t>
            </a:r>
            <a:endParaRPr lang="en-US" altLang="ko-KR" sz="1200" b="0" dirty="0"/>
          </a:p>
          <a:p>
            <a:endParaRPr lang="en-US" altLang="ko-KR" sz="1200" b="0" dirty="0"/>
          </a:p>
          <a:p>
            <a:r>
              <a:rPr lang="ko-KR" altLang="en-US" sz="1200" b="0" dirty="0"/>
              <a:t>짧은 플레이타임과 피로감을 </a:t>
            </a:r>
            <a:r>
              <a:rPr lang="ko-KR" altLang="en-US" sz="1200" b="0"/>
              <a:t>가진 </a:t>
            </a:r>
            <a:r>
              <a:rPr lang="ko-KR" altLang="en-US" sz="1200" b="0" smtClean="0"/>
              <a:t>유저</a:t>
            </a:r>
            <a:r>
              <a:rPr lang="ko-KR" altLang="en-US" sz="1200" b="0"/>
              <a:t>들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자동 사냥을 통해 </a:t>
            </a:r>
            <a:r>
              <a:rPr lang="ko-KR" altLang="en-US" sz="1200" b="0" dirty="0" smtClean="0"/>
              <a:t>시간 </a:t>
            </a:r>
            <a:r>
              <a:rPr lang="ko-KR" altLang="en-US" sz="1200" b="0" dirty="0"/>
              <a:t>제약을 제거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xmlns="" id="{16368B05-B0DC-4DC1-A3D9-397B197CB559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/>
          <a:stretch>
            <a:fillRect/>
          </a:stretch>
        </p:blipFill>
        <p:spPr>
          <a:xfrm>
            <a:off x="485775" y="3343269"/>
            <a:ext cx="2862263" cy="1692286"/>
          </a:xfrm>
          <a:prstGeom prst="rect">
            <a:avLst/>
          </a:prstGeom>
        </p:spPr>
      </p:pic>
      <p:pic>
        <p:nvPicPr>
          <p:cNvPr id="2050" name="Picture 2" descr="ìëì¬ë¥ì ëí ì´ë¯¸ì§ ê²ìê²°ê³¼">
            <a:extLst>
              <a:ext uri="{FF2B5EF4-FFF2-40B4-BE49-F238E27FC236}">
                <a16:creationId xmlns:a16="http://schemas.microsoft.com/office/drawing/2014/main" xmlns="" id="{7FE3ACB7-F26D-4D9B-B66D-D8D9C48C6C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26766"/>
            <a:ext cx="2908300" cy="163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xmlns="" id="{AB8BCC9D-3A5D-4D97-A4E7-DB5C5BB31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377" y="3493083"/>
            <a:ext cx="4714765" cy="154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4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5B9BD1D-26F2-4C18-81A1-21D2885B4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아이디어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6151A5A-CDB6-4FC2-A1DE-4A78B76A2AB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HIT, </a:t>
            </a:r>
            <a:r>
              <a:rPr lang="ko-KR" altLang="en-US" dirty="0" err="1"/>
              <a:t>다크</a:t>
            </a:r>
            <a:r>
              <a:rPr lang="ko-KR" altLang="en-US" dirty="0"/>
              <a:t> 소울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F6213C9E-7F98-423F-9CCF-4A1A50941AA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던전 보스 공략으로 재미 추구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F0E2F2F6-DBD2-4EDD-A874-4EC0A74BC35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067944" y="1327412"/>
            <a:ext cx="4644056" cy="3608494"/>
          </a:xfrm>
        </p:spPr>
        <p:txBody>
          <a:bodyPr/>
          <a:lstStyle/>
          <a:p>
            <a:r>
              <a:rPr lang="ko-KR" altLang="en-US" sz="1600" dirty="0"/>
              <a:t>협동을 통한 던전 보스 공략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자동 전투를 싫어하는 유저들을 위한 콘텐츠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유저와 협력하거나 혼자서 보스 던전을 공략 시도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던전에서만 얻을 수 있는 업적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아이템 수집 욕구 충족 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특수 아이템으로 캐릭터 능력 강화</a:t>
            </a:r>
            <a:endParaRPr lang="en-US" altLang="ko-KR" sz="1200" b="0" dirty="0"/>
          </a:p>
          <a:p>
            <a:endParaRPr lang="en-US" altLang="ko-KR" sz="1200" b="0" dirty="0"/>
          </a:p>
          <a:p>
            <a:r>
              <a:rPr lang="ko-KR" altLang="en-US" sz="1200" b="0" dirty="0"/>
              <a:t>모바일 제약 조건에 의해 </a:t>
            </a:r>
            <a:r>
              <a:rPr lang="ko-KR" altLang="en-US" sz="1400" dirty="0"/>
              <a:t>단조로운 공격</a:t>
            </a:r>
            <a:r>
              <a:rPr lang="ko-KR" altLang="en-US" sz="1200" b="0" dirty="0"/>
              <a:t> 패턴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 err="1"/>
              <a:t>다크</a:t>
            </a:r>
            <a:r>
              <a:rPr lang="ko-KR" altLang="en-US" sz="1200" b="0" dirty="0"/>
              <a:t> 소울의 구르기를 넣어 </a:t>
            </a:r>
            <a:r>
              <a:rPr lang="ko-KR" altLang="en-US" sz="1400" dirty="0"/>
              <a:t>무적 시간</a:t>
            </a:r>
            <a:r>
              <a:rPr lang="ko-KR" altLang="en-US" sz="1200" dirty="0"/>
              <a:t> </a:t>
            </a:r>
            <a:r>
              <a:rPr lang="ko-KR" altLang="en-US" sz="1200" b="0" dirty="0"/>
              <a:t>부여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무적을 통한 </a:t>
            </a:r>
            <a:r>
              <a:rPr lang="ko-KR" altLang="en-US" sz="1400" dirty="0"/>
              <a:t>어려운 패턴</a:t>
            </a:r>
            <a:r>
              <a:rPr lang="ko-KR" altLang="en-US" sz="1200" b="0" dirty="0"/>
              <a:t>을 넣을 수 있음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 smtClean="0"/>
              <a:t>컨트롤 </a:t>
            </a:r>
            <a:r>
              <a:rPr lang="ko-KR" altLang="en-US" sz="1200" b="0" dirty="0"/>
              <a:t>욕구 충족 </a:t>
            </a:r>
            <a:endParaRPr lang="en-US" altLang="ko-KR" sz="1200" b="0" dirty="0"/>
          </a:p>
          <a:p>
            <a:endParaRPr lang="ko-KR" altLang="en-US" sz="1200" b="0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xmlns="" id="{4B451D06-9C36-452D-BCC6-BCEE172E5D0D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/>
          <a:stretch>
            <a:fillRect/>
          </a:stretch>
        </p:blipFill>
        <p:spPr>
          <a:xfrm>
            <a:off x="485775" y="3442919"/>
            <a:ext cx="2862263" cy="1492987"/>
          </a:xfrm>
          <a:prstGeom prst="rect">
            <a:avLst/>
          </a:prstGeom>
        </p:spPr>
      </p:pic>
      <p:pic>
        <p:nvPicPr>
          <p:cNvPr id="5124" name="Picture 4" descr="ëª¨ë°ì¼ rpg ë ì´ëì ëí ì´ë¯¸ì§ ê²ìê²°ê³¼">
            <a:extLst>
              <a:ext uri="{FF2B5EF4-FFF2-40B4-BE49-F238E27FC236}">
                <a16:creationId xmlns:a16="http://schemas.microsoft.com/office/drawing/2014/main" xmlns="" id="{1C7A8A69-E107-437B-BFD6-A26B4D39E1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26766"/>
            <a:ext cx="2908300" cy="163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131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3C7C2E9-3552-433A-BAB2-E4FD6BDD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 아이디어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xmlns="" id="{A4CC5723-D0CF-4B20-8341-E08DC6E76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660" y="1344613"/>
            <a:ext cx="2883379" cy="1800225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5FD0CE8-C2FE-4642-A5B9-4EBB7BDA4EE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로스트아크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0A6A8229-C3A8-4582-9EA3-4FC38593522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수집 욕구 자극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B2EA7600-47B1-47FF-A5A0-BEB2C9CCA8D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067944" y="1327411"/>
            <a:ext cx="4644056" cy="3762113"/>
          </a:xfrm>
        </p:spPr>
        <p:txBody>
          <a:bodyPr/>
          <a:lstStyle/>
          <a:p>
            <a:r>
              <a:rPr lang="ko-KR" altLang="en-US" sz="1600" dirty="0"/>
              <a:t>수집하고자 하는 욕구를 충족 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횟수나 지역 방문 같은 상황에 대한 업적 추가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구글 플레이 업적 점수↑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특수한 아이템을 보유하면 그에 따른 보상 지급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보상에는 각종 아이템이나 </a:t>
            </a:r>
            <a:r>
              <a:rPr lang="en-US" altLang="ko-KR" sz="1200" b="0" dirty="0"/>
              <a:t>UI </a:t>
            </a:r>
            <a:r>
              <a:rPr lang="ko-KR" altLang="en-US" sz="1200" b="0" dirty="0"/>
              <a:t>색이나 그림을 바꿈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장비 등급을 </a:t>
            </a:r>
            <a:r>
              <a:rPr lang="en-US" altLang="ko-KR" sz="1200" b="0" dirty="0"/>
              <a:t>3</a:t>
            </a:r>
            <a:r>
              <a:rPr lang="ko-KR" altLang="en-US" sz="1200" b="0" dirty="0"/>
              <a:t>단계</a:t>
            </a:r>
            <a:r>
              <a:rPr lang="en-US" altLang="ko-KR" sz="1200" b="0" dirty="0"/>
              <a:t>(</a:t>
            </a:r>
            <a:r>
              <a:rPr lang="ko-KR" altLang="en-US" sz="1200" b="0" dirty="0" err="1"/>
              <a:t>노멀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레어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유니크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로 나눈다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다만 </a:t>
            </a:r>
            <a:r>
              <a:rPr lang="en-US" altLang="ko-KR" sz="1200" b="0" dirty="0"/>
              <a:t>2</a:t>
            </a:r>
            <a:r>
              <a:rPr lang="ko-KR" altLang="en-US" sz="1200" b="0" dirty="0"/>
              <a:t>단계부터 원활한 진행이 가능하도록 </a:t>
            </a:r>
            <a:r>
              <a:rPr lang="ko-KR" altLang="en-US" sz="1200" b="0" dirty="0" err="1"/>
              <a:t>만듬</a:t>
            </a:r>
            <a:endParaRPr lang="ko-KR" altLang="en-US" sz="1200" dirty="0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xmlns="" id="{2ADBAE81-92F4-45A3-B06A-8F1436C65431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3"/>
          <a:stretch>
            <a:fillRect/>
          </a:stretch>
        </p:blipFill>
        <p:spPr>
          <a:xfrm>
            <a:off x="572046" y="3289300"/>
            <a:ext cx="268972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41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625A263-C99A-4BC6-9C6E-F5302782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CE22DD6-DC29-40B6-A0CC-4CD221C637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0CF5BFD-F535-4B22-92F1-9AD7308DE9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944782A-AA3A-4C1B-BEFB-EF2326DDF8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5B624DD9-5A04-4406-9091-1ECB781C66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0503" y="3865612"/>
            <a:ext cx="1503728" cy="338554"/>
          </a:xfrm>
        </p:spPr>
        <p:txBody>
          <a:bodyPr/>
          <a:lstStyle/>
          <a:p>
            <a:r>
              <a:rPr lang="ko-KR" altLang="en-US" sz="1400" dirty="0"/>
              <a:t>게임 트랜드 분석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37FC3053-66A1-46D4-9952-FAC11BC3335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56394" y="3865612"/>
            <a:ext cx="1503728" cy="338554"/>
          </a:xfrm>
        </p:spPr>
        <p:txBody>
          <a:bodyPr/>
          <a:lstStyle/>
          <a:p>
            <a:r>
              <a:rPr lang="ko-KR" altLang="en-US" dirty="0"/>
              <a:t>콘텐츠 분석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70103477-7301-44C1-90EC-A85C914197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57736" y="3865612"/>
            <a:ext cx="1503728" cy="338554"/>
          </a:xfrm>
        </p:spPr>
        <p:txBody>
          <a:bodyPr/>
          <a:lstStyle/>
          <a:p>
            <a:r>
              <a:rPr lang="ko-KR" altLang="en-US" dirty="0"/>
              <a:t>게임 아이디어 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CAA9E057-D492-456E-BFB8-76FE909F77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59077" y="3865612"/>
            <a:ext cx="1503728" cy="338554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7D287E8B-F13A-4E09-A825-D84A1A4EA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40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</a:t>
            </a:r>
            <a:r>
              <a:rPr lang="ko-KR" altLang="en-US" dirty="0" err="1"/>
              <a:t>트렌드</a:t>
            </a:r>
            <a:r>
              <a:rPr lang="ko-KR" altLang="en-US" dirty="0"/>
              <a:t> 분석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플래피</a:t>
            </a:r>
            <a:r>
              <a:rPr lang="ko-KR" altLang="en-US" dirty="0"/>
              <a:t> </a:t>
            </a:r>
            <a:r>
              <a:rPr lang="ko-KR" altLang="en-US" dirty="0" err="1"/>
              <a:t>버드</a:t>
            </a:r>
            <a:r>
              <a:rPr lang="en-US" altLang="ko-KR" dirty="0"/>
              <a:t>, </a:t>
            </a:r>
            <a:r>
              <a:rPr lang="ko-KR" altLang="en-US" dirty="0" err="1"/>
              <a:t>헬릭서</a:t>
            </a:r>
            <a:r>
              <a:rPr lang="ko-KR" altLang="en-US" dirty="0"/>
              <a:t> 점프 </a:t>
            </a:r>
            <a:r>
              <a:rPr lang="en-US" altLang="ko-KR" dirty="0"/>
              <a:t>, </a:t>
            </a:r>
            <a:r>
              <a:rPr lang="ko-KR" altLang="en-US" dirty="0"/>
              <a:t>러브 </a:t>
            </a:r>
            <a:r>
              <a:rPr lang="ko-KR" altLang="en-US" dirty="0" err="1"/>
              <a:t>볼스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유행하고 있는 장르 </a:t>
            </a:r>
            <a:r>
              <a:rPr lang="en-US" altLang="ko-KR" dirty="0"/>
              <a:t>: </a:t>
            </a:r>
            <a:r>
              <a:rPr lang="ko-KR" altLang="en-US" dirty="0" err="1"/>
              <a:t>하이퍼</a:t>
            </a:r>
            <a:r>
              <a:rPr lang="ko-KR" altLang="en-US" dirty="0"/>
              <a:t> 캐주얼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>
          <a:xfrm>
            <a:off x="4067944" y="1327412"/>
            <a:ext cx="4644056" cy="1674104"/>
          </a:xfrm>
        </p:spPr>
        <p:txBody>
          <a:bodyPr/>
          <a:lstStyle/>
          <a:p>
            <a:r>
              <a:rPr lang="ko-KR" altLang="en-US" sz="1600" dirty="0"/>
              <a:t>극단적인 단순함의 끝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하이퍼</a:t>
            </a:r>
            <a:r>
              <a:rPr lang="ko-KR" altLang="en-US" sz="1600" dirty="0"/>
              <a:t> 캐주얼</a:t>
            </a:r>
            <a:r>
              <a:rPr lang="en-US" altLang="ko-KR" sz="1600" dirty="0"/>
              <a:t>’</a:t>
            </a:r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깔끔하고 간단한 </a:t>
            </a:r>
            <a:r>
              <a:rPr lang="en-US" altLang="ko-KR" sz="1200" b="0" dirty="0"/>
              <a:t>UI </a:t>
            </a:r>
            <a:r>
              <a:rPr lang="ko-KR" altLang="en-US" sz="1200" b="0" dirty="0"/>
              <a:t>및 게임 디자인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ko-KR" altLang="en-US" sz="1200" b="0" dirty="0" err="1"/>
              <a:t>튜토리얼이</a:t>
            </a:r>
            <a:r>
              <a:rPr lang="ko-KR" altLang="en-US" sz="1200" b="0" dirty="0"/>
              <a:t> 필요 없을 정도의 쉬운 난이도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남녀노소 누구나 </a:t>
            </a:r>
            <a:r>
              <a:rPr lang="ko-KR" altLang="en-US" sz="1200" dirty="0"/>
              <a:t>몇 번의 클릭</a:t>
            </a:r>
            <a:r>
              <a:rPr lang="ko-KR" altLang="en-US" sz="1200" b="0" dirty="0"/>
              <a:t>만으로도 플레이 가능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다른 장르 대비 </a:t>
            </a:r>
            <a:r>
              <a:rPr lang="ko-KR" altLang="en-US" sz="1200" b="0" dirty="0" err="1"/>
              <a:t>유저풀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쉬운 난이도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이 넓다</a:t>
            </a:r>
            <a:endParaRPr lang="ko-KR" altLang="en-US" sz="1200" dirty="0"/>
          </a:p>
          <a:p>
            <a:endParaRPr lang="ko-KR" altLang="en-US" sz="1200" dirty="0"/>
          </a:p>
        </p:txBody>
      </p:sp>
      <p:pic>
        <p:nvPicPr>
          <p:cNvPr id="9" name="Picture 2" descr="íë ì´ë²ë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17" y="1344613"/>
            <a:ext cx="2804866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íì´í¼ ìºì£¼ì¼ ê²ìì ëí ì´ë¯¸ì§ ê²ìê²°ê³¼"/>
          <p:cNvPicPr>
            <a:picLocks noGrp="1" noChangeAspect="1" noChangeArrowheads="1"/>
          </p:cNvPicPr>
          <p:nvPr>
            <p:ph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5" y="3391036"/>
            <a:ext cx="3672408" cy="169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í¬ë¦­ì¤ ì íì ëí ì´ë¯¸ì§ ê²ìê²°ê³¼"/>
          <p:cNvPicPr>
            <a:picLocks noGrp="1" noChangeAspect="1" noChangeArrowheads="1"/>
          </p:cNvPicPr>
          <p:nvPr>
            <p:ph idx="2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3393346"/>
            <a:ext cx="2862263" cy="159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304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" name="내용 개체 틀 5119">
            <a:extLst>
              <a:ext uri="{FF2B5EF4-FFF2-40B4-BE49-F238E27FC236}">
                <a16:creationId xmlns:a16="http://schemas.microsoft.com/office/drawing/2014/main" xmlns="" id="{93E6E20A-BBC4-45C7-A6F4-8E035137A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63683"/>
            <a:ext cx="3609975" cy="34956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</a:t>
            </a:r>
            <a:r>
              <a:rPr lang="ko-KR" altLang="en-US" dirty="0" err="1"/>
              <a:t>트렌드</a:t>
            </a:r>
            <a:r>
              <a:rPr lang="ko-KR" altLang="en-US" dirty="0"/>
              <a:t> 분석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EEDAR(</a:t>
            </a:r>
            <a:r>
              <a:rPr lang="ko-KR" altLang="en-US" sz="1000" dirty="0"/>
              <a:t>북미 전자 </a:t>
            </a:r>
            <a:r>
              <a:rPr lang="ko-KR" altLang="en-US" sz="1000" dirty="0" err="1"/>
              <a:t>엔터테이너먼트</a:t>
            </a:r>
            <a:r>
              <a:rPr lang="ko-KR" altLang="en-US" sz="1000" dirty="0"/>
              <a:t> 리서치회사</a:t>
            </a:r>
            <a:r>
              <a:rPr lang="en-US" altLang="ko-KR" sz="1000" dirty="0"/>
              <a:t>) 2017</a:t>
            </a:r>
            <a:r>
              <a:rPr lang="ko-KR" altLang="en-US" sz="1000" dirty="0"/>
              <a:t>년도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게임 조사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ko-KR" altLang="en-US" dirty="0" err="1"/>
              <a:t>하이퍼</a:t>
            </a:r>
            <a:r>
              <a:rPr lang="ko-KR" altLang="en-US" dirty="0"/>
              <a:t> 캐주얼이 인기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게이머들은 가볍고</a:t>
            </a:r>
            <a:r>
              <a:rPr lang="en-US" altLang="ko-KR" sz="1600" dirty="0"/>
              <a:t> </a:t>
            </a:r>
            <a:r>
              <a:rPr lang="ko-KR" altLang="en-US" sz="1600" dirty="0"/>
              <a:t>짧은 게임을 원한다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게임 인구 </a:t>
            </a:r>
            <a:r>
              <a:rPr lang="en-US" altLang="ko-KR" sz="1200" b="0" dirty="0"/>
              <a:t>33.4% 45</a:t>
            </a:r>
            <a:r>
              <a:rPr lang="ko-KR" altLang="en-US" sz="1200" b="0" dirty="0"/>
              <a:t>세 이상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전체 게임 시장의 </a:t>
            </a:r>
            <a:r>
              <a:rPr lang="en-US" altLang="ko-KR" sz="1200" b="0" dirty="0"/>
              <a:t>55%</a:t>
            </a:r>
            <a:r>
              <a:rPr lang="ko-KR" altLang="en-US" sz="1200" b="0" dirty="0"/>
              <a:t>가 여성 유저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동시에 다른 일을 </a:t>
            </a:r>
            <a:r>
              <a:rPr lang="ko-KR" altLang="en-US" sz="1200" b="0" dirty="0" err="1"/>
              <a:t>할때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누군가를 기다리는 동안 게임 플레이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여행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휴식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화장실 중 간단히 하기 위해</a:t>
            </a:r>
            <a:endParaRPr lang="en-US" altLang="ko-KR" sz="1200" b="0" dirty="0"/>
          </a:p>
          <a:p>
            <a:endParaRPr lang="en-US" altLang="ko-KR" sz="1200" b="0" dirty="0"/>
          </a:p>
          <a:p>
            <a:r>
              <a:rPr lang="ko-KR" altLang="en-US" sz="1200" b="0" dirty="0"/>
              <a:t>사람들은 </a:t>
            </a:r>
            <a:r>
              <a:rPr lang="ko-KR" altLang="en-US" dirty="0"/>
              <a:t>시간과 공간에 제약</a:t>
            </a:r>
            <a:r>
              <a:rPr lang="ko-KR" altLang="en-US" b="0" dirty="0"/>
              <a:t> </a:t>
            </a:r>
            <a:r>
              <a:rPr lang="ko-KR" altLang="en-US" sz="1200" b="0" dirty="0"/>
              <a:t>받지 않고 싶어한다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 err="1"/>
              <a:t>하이퍼</a:t>
            </a:r>
            <a:r>
              <a:rPr lang="ko-KR" altLang="en-US" sz="1200" b="0" dirty="0"/>
              <a:t> 캐주얼 게임이 각광받기 시작</a:t>
            </a:r>
            <a:endParaRPr lang="en-US" altLang="ko-KR" sz="1200" b="0" dirty="0"/>
          </a:p>
          <a:p>
            <a:endParaRPr lang="en-US" altLang="ko-KR" sz="1200"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2AFF76C-A5E5-4870-B06F-8B684929E71D}"/>
              </a:ext>
            </a:extLst>
          </p:cNvPr>
          <p:cNvSpPr txBox="1"/>
          <p:nvPr/>
        </p:nvSpPr>
        <p:spPr>
          <a:xfrm>
            <a:off x="622382" y="2424141"/>
            <a:ext cx="9716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/>
              <a:t>집에서 멀티태스킹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BDABAE6-7957-4198-90A7-188002EB598B}"/>
              </a:ext>
            </a:extLst>
          </p:cNvPr>
          <p:cNvSpPr txBox="1"/>
          <p:nvPr/>
        </p:nvSpPr>
        <p:spPr>
          <a:xfrm>
            <a:off x="457200" y="2657445"/>
            <a:ext cx="1137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/>
              <a:t>누군가를 </a:t>
            </a:r>
            <a:r>
              <a:rPr lang="ko-KR" altLang="en-US" sz="700" b="1" dirty="0" err="1"/>
              <a:t>기다릴려고</a:t>
            </a:r>
            <a:endParaRPr lang="ko-KR" altLang="en-US" sz="7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53AAA6B-0AC2-44D4-933B-02A09D67F4B1}"/>
              </a:ext>
            </a:extLst>
          </p:cNvPr>
          <p:cNvSpPr txBox="1"/>
          <p:nvPr/>
        </p:nvSpPr>
        <p:spPr>
          <a:xfrm>
            <a:off x="622382" y="2889966"/>
            <a:ext cx="9716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/>
              <a:t>집에서 멀티태스킹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06CB5FC-0C34-4FE7-8D65-172B455EAA4E}"/>
              </a:ext>
            </a:extLst>
          </p:cNvPr>
          <p:cNvSpPr txBox="1"/>
          <p:nvPr/>
        </p:nvSpPr>
        <p:spPr>
          <a:xfrm>
            <a:off x="539552" y="3138391"/>
            <a:ext cx="10546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/>
              <a:t>직장에서 잠시 쉴 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7CE45C2-4657-46EB-93D3-5EE3DAE1583B}"/>
              </a:ext>
            </a:extLst>
          </p:cNvPr>
          <p:cNvSpPr txBox="1"/>
          <p:nvPr/>
        </p:nvSpPr>
        <p:spPr>
          <a:xfrm>
            <a:off x="622382" y="3381732"/>
            <a:ext cx="9716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/>
              <a:t>화장실에서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2F86889-B4A7-4410-8034-F4269FDC6A28}"/>
              </a:ext>
            </a:extLst>
          </p:cNvPr>
          <p:cNvSpPr txBox="1"/>
          <p:nvPr/>
        </p:nvSpPr>
        <p:spPr>
          <a:xfrm>
            <a:off x="622600" y="3615036"/>
            <a:ext cx="9716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/>
              <a:t>집에선 놀 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26C592D-FD3C-4700-9D31-67E2AD1E2A8E}"/>
              </a:ext>
            </a:extLst>
          </p:cNvPr>
          <p:cNvSpPr txBox="1"/>
          <p:nvPr/>
        </p:nvSpPr>
        <p:spPr>
          <a:xfrm>
            <a:off x="622382" y="3842175"/>
            <a:ext cx="9716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/>
              <a:t>공공장소에서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ABC3120-0ECA-4D2A-BF08-4DBAF5F6C687}"/>
              </a:ext>
            </a:extLst>
          </p:cNvPr>
          <p:cNvSpPr txBox="1"/>
          <p:nvPr/>
        </p:nvSpPr>
        <p:spPr>
          <a:xfrm>
            <a:off x="622600" y="4075479"/>
            <a:ext cx="9716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/>
              <a:t>집에서 멀티태스킹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0676B25-368A-453E-8DE1-B2BA943B46A7}"/>
              </a:ext>
            </a:extLst>
          </p:cNvPr>
          <p:cNvSpPr txBox="1"/>
          <p:nvPr/>
        </p:nvSpPr>
        <p:spPr>
          <a:xfrm>
            <a:off x="622382" y="4275534"/>
            <a:ext cx="971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/>
              <a:t>친구 게임이 끝날 때까지 기다림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7C4AA77-8FC6-4335-9084-0BED743F8084}"/>
              </a:ext>
            </a:extLst>
          </p:cNvPr>
          <p:cNvSpPr txBox="1"/>
          <p:nvPr/>
        </p:nvSpPr>
        <p:spPr>
          <a:xfrm>
            <a:off x="1952308" y="2020808"/>
            <a:ext cx="432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/>
              <a:t>10</a:t>
            </a:r>
            <a:r>
              <a:rPr lang="ko-KR" altLang="en-US" sz="700" b="1" dirty="0"/>
              <a:t>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0DD2868-93C8-46B0-B31D-DE0CDDB49E9F}"/>
              </a:ext>
            </a:extLst>
          </p:cNvPr>
          <p:cNvSpPr txBox="1"/>
          <p:nvPr/>
        </p:nvSpPr>
        <p:spPr>
          <a:xfrm>
            <a:off x="2313117" y="2020807"/>
            <a:ext cx="432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/>
              <a:t>성인</a:t>
            </a:r>
          </a:p>
        </p:txBody>
      </p:sp>
    </p:spTree>
    <p:extLst>
      <p:ext uri="{BB962C8B-B14F-4D97-AF65-F5344CB8AC3E}">
        <p14:creationId xmlns:p14="http://schemas.microsoft.com/office/powerpoint/2010/main" val="1253681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</a:t>
            </a:r>
            <a:r>
              <a:rPr lang="ko-KR" altLang="en-US" dirty="0" err="1"/>
              <a:t>트랜드</a:t>
            </a:r>
            <a:r>
              <a:rPr lang="ko-KR" altLang="en-US" dirty="0"/>
              <a:t> 분석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Happy Glass, The Tower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케주얼</a:t>
            </a:r>
            <a:r>
              <a:rPr lang="ko-KR" altLang="en-US" dirty="0"/>
              <a:t> 게임의 장단점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>
          <a:xfrm>
            <a:off x="4067944" y="1327412"/>
            <a:ext cx="4644056" cy="1386072"/>
          </a:xfrm>
        </p:spPr>
        <p:txBody>
          <a:bodyPr/>
          <a:lstStyle/>
          <a:p>
            <a:r>
              <a:rPr lang="ko-KR" altLang="en-US" sz="1600" dirty="0" err="1"/>
              <a:t>하이퍼</a:t>
            </a:r>
            <a:r>
              <a:rPr lang="ko-KR" altLang="en-US" sz="1600" dirty="0"/>
              <a:t> 캐주얼 게임의 개발 장점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단순 클릭과 기본 디자인</a:t>
            </a:r>
            <a:r>
              <a:rPr lang="en-US" altLang="ko-KR" sz="1200" b="0" dirty="0"/>
              <a:t> = </a:t>
            </a:r>
            <a:r>
              <a:rPr lang="ko-KR" altLang="en-US" sz="1200" b="0" dirty="0"/>
              <a:t>개발 난이도가 낮아 기간도 짧음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클릭 시 점프 같은 아이디어 </a:t>
            </a:r>
            <a:r>
              <a:rPr lang="en-US" altLang="ko-KR" sz="1200" b="0" dirty="0"/>
              <a:t>=</a:t>
            </a:r>
            <a:r>
              <a:rPr lang="ko-KR" altLang="en-US" sz="1200" b="0" dirty="0"/>
              <a:t> 다양한 게임 출시 가능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게임간 </a:t>
            </a:r>
            <a:r>
              <a:rPr lang="ko-KR" altLang="en-US" sz="1400" dirty="0"/>
              <a:t>크로스 홍보 마케팅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= </a:t>
            </a:r>
            <a:r>
              <a:rPr lang="ko-KR" altLang="en-US" sz="1400" dirty="0"/>
              <a:t>마케팅 비용↓</a:t>
            </a:r>
            <a:endParaRPr lang="ko-KR" altLang="en-US" sz="1200" dirty="0"/>
          </a:p>
        </p:txBody>
      </p:sp>
      <p:pic>
        <p:nvPicPr>
          <p:cNvPr id="17412" name="Picture 4" descr="íì´í¼ ìºì£¼ì¼ ê´ê³ ì ëí ì´ë¯¸ì§ ê²ìê²°ê³¼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59" y="1344613"/>
            <a:ext cx="1868982" cy="374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D421E72B-8477-448B-A39D-CBA39A79FCD6}"/>
              </a:ext>
            </a:extLst>
          </p:cNvPr>
          <p:cNvCxnSpPr>
            <a:cxnSpLocks/>
          </p:cNvCxnSpPr>
          <p:nvPr/>
        </p:nvCxnSpPr>
        <p:spPr>
          <a:xfrm>
            <a:off x="2916816" y="2584336"/>
            <a:ext cx="11734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28611215-334B-44B2-BE81-9EE19D710D9F}"/>
              </a:ext>
            </a:extLst>
          </p:cNvPr>
          <p:cNvPicPr>
            <a:picLocks noGrp="1" noChangeAspect="1" noChangeArrowheads="1" noCrop="1"/>
          </p:cNvPicPr>
          <p:nvPr>
            <p:ph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665" y="2857500"/>
            <a:ext cx="3968044" cy="22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147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</a:t>
            </a:r>
            <a:r>
              <a:rPr lang="ko-KR" altLang="en-US" dirty="0" err="1"/>
              <a:t>트랜드</a:t>
            </a:r>
            <a:r>
              <a:rPr lang="ko-KR" altLang="en-US" dirty="0"/>
              <a:t> 분석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게볼루션</a:t>
            </a:r>
            <a:r>
              <a:rPr lang="ko-KR" altLang="en-US" sz="1000" dirty="0"/>
              <a:t> </a:t>
            </a:r>
            <a:r>
              <a:rPr lang="en-US" altLang="ko-KR" sz="1000" dirty="0"/>
              <a:t>2019</a:t>
            </a:r>
            <a:r>
              <a:rPr lang="ko-KR" altLang="en-US" sz="1000" dirty="0"/>
              <a:t>년 </a:t>
            </a:r>
            <a:r>
              <a:rPr lang="en-US" altLang="ko-KR" sz="1000" dirty="0"/>
              <a:t>9</a:t>
            </a:r>
            <a:r>
              <a:rPr lang="ko-KR" altLang="en-US" sz="1000" dirty="0"/>
              <a:t>월</a:t>
            </a:r>
            <a:r>
              <a:rPr lang="en-US" altLang="ko-KR" sz="1000" dirty="0"/>
              <a:t> 3</a:t>
            </a:r>
            <a:r>
              <a:rPr lang="ko-KR" altLang="en-US" sz="1000" dirty="0"/>
              <a:t>일 구글플레이</a:t>
            </a:r>
            <a:r>
              <a:rPr lang="en-US" altLang="ko-KR" sz="1000" dirty="0"/>
              <a:t>(</a:t>
            </a:r>
            <a:r>
              <a:rPr lang="ko-KR" altLang="en-US" sz="1000" dirty="0"/>
              <a:t>한국</a:t>
            </a:r>
            <a:r>
              <a:rPr lang="en-US" altLang="ko-KR" sz="1000" dirty="0"/>
              <a:t>) </a:t>
            </a:r>
            <a:r>
              <a:rPr lang="ko-KR" altLang="en-US" sz="1000" dirty="0"/>
              <a:t>순위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케주얼</a:t>
            </a:r>
            <a:r>
              <a:rPr lang="ko-KR" altLang="en-US" dirty="0"/>
              <a:t> 게임의 장단점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dirty="0" err="1"/>
              <a:t>하이퍼</a:t>
            </a:r>
            <a:r>
              <a:rPr lang="ko-KR" altLang="en-US" dirty="0"/>
              <a:t> 캐주얼 게임의 개발 단점</a:t>
            </a:r>
            <a:endParaRPr lang="en-US" altLang="ko-KR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무료 게임 순위의 대부분 </a:t>
            </a:r>
            <a:r>
              <a:rPr lang="ko-KR" altLang="en-US" sz="1200" b="0" dirty="0" err="1"/>
              <a:t>하이퍼</a:t>
            </a:r>
            <a:r>
              <a:rPr lang="ko-KR" altLang="en-US" sz="1200" b="0" dirty="0"/>
              <a:t> 주얼 게임 존재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비슷한 </a:t>
            </a:r>
            <a:r>
              <a:rPr lang="ko-KR" altLang="en-US" sz="1200" b="0" dirty="0" err="1"/>
              <a:t>하이퍼</a:t>
            </a:r>
            <a:r>
              <a:rPr lang="ko-KR" altLang="en-US" sz="1200" b="0" dirty="0"/>
              <a:t> 캐주얼 게임이 다수 존재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ko-KR" altLang="en-US" dirty="0"/>
              <a:t>유료 재화 수단</a:t>
            </a:r>
            <a:r>
              <a:rPr lang="ko-KR" altLang="en-US" sz="1200" b="0" dirty="0"/>
              <a:t>이 없다 </a:t>
            </a:r>
            <a:r>
              <a:rPr lang="en-US" altLang="ko-KR" sz="1200" b="0" dirty="0"/>
              <a:t>= </a:t>
            </a:r>
            <a:r>
              <a:rPr lang="ko-KR" altLang="en-US" dirty="0"/>
              <a:t>인 </a:t>
            </a:r>
            <a:r>
              <a:rPr lang="ko-KR" altLang="en-US" dirty="0" err="1"/>
              <a:t>앱</a:t>
            </a:r>
            <a:r>
              <a:rPr lang="ko-KR" altLang="en-US" dirty="0"/>
              <a:t> 광고</a:t>
            </a:r>
            <a:r>
              <a:rPr lang="ko-KR" altLang="en-US" sz="1200" b="0" dirty="0"/>
              <a:t>의 이유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다량의 인 </a:t>
            </a:r>
            <a:r>
              <a:rPr lang="ko-KR" altLang="en-US" sz="1200" b="0" dirty="0" err="1"/>
              <a:t>앱</a:t>
            </a:r>
            <a:r>
              <a:rPr lang="ko-KR" altLang="en-US" sz="1200" b="0" dirty="0"/>
              <a:t> 광고 </a:t>
            </a:r>
            <a:r>
              <a:rPr lang="en-US" altLang="ko-KR" sz="1200" b="0" dirty="0"/>
              <a:t>= </a:t>
            </a:r>
            <a:r>
              <a:rPr lang="ko-KR" altLang="en-US" sz="1200" b="0" dirty="0"/>
              <a:t>유저가 피로감을 받음</a:t>
            </a:r>
            <a:r>
              <a:rPr lang="en-US" altLang="ko-KR" sz="1200" b="0" dirty="0"/>
              <a:t> </a:t>
            </a:r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충성도 높은 유저 구하기 </a:t>
            </a:r>
            <a:r>
              <a:rPr lang="ko-KR" altLang="en-US" sz="1200" b="0" dirty="0" err="1"/>
              <a:t>힘듬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= </a:t>
            </a:r>
            <a:r>
              <a:rPr lang="ko-KR" altLang="en-US" sz="1200" b="0" dirty="0" err="1"/>
              <a:t>이탈률이</a:t>
            </a:r>
            <a:r>
              <a:rPr lang="ko-KR" altLang="en-US" sz="1200" b="0" dirty="0"/>
              <a:t> 높음</a:t>
            </a:r>
            <a:endParaRPr lang="en-US" altLang="ko-KR" sz="1200" b="0" dirty="0"/>
          </a:p>
          <a:p>
            <a:endParaRPr lang="en-US" altLang="ko-KR" sz="1200" b="0" dirty="0"/>
          </a:p>
          <a:p>
            <a:r>
              <a:rPr lang="ko-KR" altLang="en-US" sz="1200" b="0" dirty="0"/>
              <a:t>다수의 인 앱 광고와 적은 콘텐츠로 인해 피로감↑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충성도가 낮아 게임에서 이탈할 가능성이 높음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xmlns="" id="{2195D0B3-61D1-4F42-8C69-D9D89F688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85717"/>
            <a:ext cx="3609975" cy="34515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B35B554-CF84-472C-ADD7-41F43E08DB33}"/>
              </a:ext>
            </a:extLst>
          </p:cNvPr>
          <p:cNvSpPr/>
          <p:nvPr/>
        </p:nvSpPr>
        <p:spPr>
          <a:xfrm>
            <a:off x="539552" y="1921397"/>
            <a:ext cx="864096" cy="336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A846D27-F2DE-4E62-82A4-5A795512A5E2}"/>
              </a:ext>
            </a:extLst>
          </p:cNvPr>
          <p:cNvSpPr/>
          <p:nvPr/>
        </p:nvSpPr>
        <p:spPr>
          <a:xfrm>
            <a:off x="545580" y="2611048"/>
            <a:ext cx="864096" cy="336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FADC00D-7570-4189-A67D-D9CDC1BDD647}"/>
              </a:ext>
            </a:extLst>
          </p:cNvPr>
          <p:cNvSpPr/>
          <p:nvPr/>
        </p:nvSpPr>
        <p:spPr>
          <a:xfrm>
            <a:off x="539552" y="3605951"/>
            <a:ext cx="864096" cy="336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361E5857-7FEB-464A-A6CD-AF5FB5F6300C}"/>
              </a:ext>
            </a:extLst>
          </p:cNvPr>
          <p:cNvSpPr/>
          <p:nvPr/>
        </p:nvSpPr>
        <p:spPr>
          <a:xfrm>
            <a:off x="546157" y="4225941"/>
            <a:ext cx="864096" cy="336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640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</a:t>
            </a:r>
            <a:r>
              <a:rPr lang="ko-KR" altLang="en-US" dirty="0" err="1"/>
              <a:t>트렌드</a:t>
            </a:r>
            <a:r>
              <a:rPr lang="ko-KR" altLang="en-US" dirty="0"/>
              <a:t> 분석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리니지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왜 롤플레잉 게임이 인기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>
          <a:xfrm>
            <a:off x="4427984" y="1327412"/>
            <a:ext cx="4284016" cy="3690328"/>
          </a:xfrm>
        </p:spPr>
        <p:txBody>
          <a:bodyPr/>
          <a:lstStyle/>
          <a:p>
            <a:r>
              <a:rPr lang="ko-KR" altLang="en-US" sz="1600" dirty="0"/>
              <a:t>전통적으로 강세인 </a:t>
            </a:r>
            <a:r>
              <a:rPr lang="en-US" altLang="ko-KR" sz="1600" dirty="0"/>
              <a:t>PC </a:t>
            </a:r>
            <a:r>
              <a:rPr lang="ko-KR" altLang="en-US" sz="1600" dirty="0"/>
              <a:t>롤플레잉 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사람 간의 역할 분담 및 커뮤니케이션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무언가를 </a:t>
            </a:r>
            <a:r>
              <a:rPr lang="ko-KR" altLang="en-US" dirty="0"/>
              <a:t>수집</a:t>
            </a:r>
            <a:r>
              <a:rPr lang="ko-KR" altLang="en-US" sz="1200" b="0" dirty="0"/>
              <a:t>온라인 상에서 하고 싶어하는 욕구</a:t>
            </a:r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노력과 돈에 따른 성장 요소에 성취감 획득 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성장으로 인한 플레이어간 격차로 </a:t>
            </a:r>
            <a:r>
              <a:rPr lang="ko-KR" altLang="en-US" dirty="0"/>
              <a:t>우월감</a:t>
            </a:r>
            <a:r>
              <a:rPr lang="ko-KR" altLang="en-US" sz="1200" b="0" dirty="0"/>
              <a:t> 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노력한만큼 애정이 들어 이탈 확률이 낮음</a:t>
            </a:r>
            <a:endParaRPr lang="en-US" altLang="ko-KR" sz="1200" b="0" dirty="0"/>
          </a:p>
          <a:p>
            <a:endParaRPr lang="ko-KR" altLang="en-US" sz="1200" b="0" dirty="0"/>
          </a:p>
          <a:p>
            <a:r>
              <a:rPr lang="ko-KR" altLang="en-US" sz="1600" dirty="0"/>
              <a:t>신흥 강호인 모바일 롤플레잉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PC </a:t>
            </a:r>
            <a:r>
              <a:rPr lang="ko-KR" altLang="en-US" sz="1200" b="0" dirty="0"/>
              <a:t>게임부터 즐겨오던 게임 </a:t>
            </a:r>
            <a:r>
              <a:rPr lang="en-US" altLang="ko-KR" sz="1200" b="0" dirty="0"/>
              <a:t>IP</a:t>
            </a:r>
            <a:r>
              <a:rPr lang="ko-KR" altLang="en-US" sz="1200" b="0" dirty="0"/>
              <a:t>로 접근성 높음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자동 사냥을 통한 </a:t>
            </a:r>
            <a:r>
              <a:rPr lang="ko-KR" altLang="en-US" sz="1200" b="0" dirty="0" smtClean="0"/>
              <a:t>시간 제약 탈피</a:t>
            </a:r>
            <a:endParaRPr lang="en-US" altLang="ko-KR" sz="1200" b="0" dirty="0"/>
          </a:p>
          <a:p>
            <a:endParaRPr lang="en-US" altLang="ko-KR" sz="1200" b="0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4" y="1333500"/>
            <a:ext cx="3606726" cy="1728788"/>
          </a:xfrm>
        </p:spPr>
      </p:pic>
      <p:pic>
        <p:nvPicPr>
          <p:cNvPr id="11281" name="Picture 17" descr="ë¦¬ëì§ì ëí ì´ë¯¸ì§ ê²ìê²°ê³¼"/>
          <p:cNvPicPr>
            <a:picLocks noGrp="1" noChangeAspect="1" noChangeArrowheads="1"/>
          </p:cNvPicPr>
          <p:nvPr>
            <p:ph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58" y="3217863"/>
            <a:ext cx="3411883" cy="187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765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</a:t>
            </a:r>
            <a:r>
              <a:rPr lang="ko-KR" altLang="en-US" dirty="0" err="1"/>
              <a:t>트랜드</a:t>
            </a:r>
            <a:r>
              <a:rPr lang="ko-KR" altLang="en-US" dirty="0"/>
              <a:t> 분석</a:t>
            </a:r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1" y="1222443"/>
            <a:ext cx="1901857" cy="1922396"/>
          </a:xfrm>
        </p:spPr>
      </p:pic>
      <p:sp>
        <p:nvSpPr>
          <p:cNvPr id="4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인덱스 </a:t>
            </a:r>
            <a:r>
              <a:rPr lang="en-US" altLang="ko-KR" sz="1000" dirty="0"/>
              <a:t>2019</a:t>
            </a:r>
            <a:r>
              <a:rPr lang="ko-KR" altLang="en-US" sz="1000" dirty="0"/>
              <a:t>년도 </a:t>
            </a:r>
            <a:r>
              <a:rPr lang="en-US" altLang="ko-KR" sz="1000" dirty="0"/>
              <a:t>1</a:t>
            </a:r>
            <a:r>
              <a:rPr lang="ko-KR" altLang="en-US" sz="1000" dirty="0"/>
              <a:t>분기 </a:t>
            </a:r>
            <a:r>
              <a:rPr lang="ko-KR" altLang="en-US" sz="1000" dirty="0" err="1"/>
              <a:t>게임별</a:t>
            </a:r>
            <a:r>
              <a:rPr lang="ko-KR" altLang="en-US" sz="1000" dirty="0"/>
              <a:t> 사용량 분석 보고서 </a:t>
            </a:r>
            <a:r>
              <a:rPr lang="en-US" altLang="ko-KR" sz="1000" dirty="0"/>
              <a:t>/ App Ape Analytics </a:t>
            </a:r>
            <a:r>
              <a:rPr lang="ko-KR" altLang="en-US" sz="1000" dirty="0"/>
              <a:t>한국 남성 사용자 </a:t>
            </a:r>
            <a:r>
              <a:rPr lang="en-US" altLang="ko-KR" sz="1000" dirty="0"/>
              <a:t>1</a:t>
            </a:r>
            <a:r>
              <a:rPr lang="ko-KR" altLang="en-US" sz="1000" dirty="0"/>
              <a:t>월 </a:t>
            </a:r>
            <a:r>
              <a:rPr lang="ko-KR" altLang="en-US" sz="1000" dirty="0" err="1"/>
              <a:t>카테고리별</a:t>
            </a:r>
            <a:r>
              <a:rPr lang="ko-KR" altLang="en-US" sz="1000" dirty="0"/>
              <a:t> </a:t>
            </a:r>
            <a:r>
              <a:rPr lang="en-US" altLang="ko-KR" sz="1000" dirty="0"/>
              <a:t>MAU </a:t>
            </a:r>
            <a:r>
              <a:rPr lang="ko-KR" altLang="en-US" sz="1000" dirty="0"/>
              <a:t>비율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 err="1"/>
              <a:t>롤플레잉</a:t>
            </a:r>
            <a:r>
              <a:rPr lang="ko-KR" altLang="en-US" dirty="0"/>
              <a:t> 게임의 장단점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 err="1"/>
              <a:t>롤플레잉</a:t>
            </a:r>
            <a:r>
              <a:rPr lang="ko-KR" altLang="en-US" sz="1600" dirty="0"/>
              <a:t> 게임 개발 장점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월 평균 </a:t>
            </a:r>
            <a:r>
              <a:rPr lang="ko-KR" altLang="en-US" sz="1200" dirty="0"/>
              <a:t>사용자수 </a:t>
            </a:r>
            <a:r>
              <a:rPr lang="en-US" altLang="ko-KR" sz="1200" dirty="0"/>
              <a:t>400</a:t>
            </a:r>
            <a:r>
              <a:rPr lang="ko-KR" altLang="en-US" sz="1200" dirty="0"/>
              <a:t>만 </a:t>
            </a:r>
            <a:r>
              <a:rPr lang="en-US" altLang="ko-KR" sz="1200" b="0" dirty="0"/>
              <a:t>= </a:t>
            </a:r>
            <a:r>
              <a:rPr lang="ko-KR" altLang="en-US" sz="1200" b="0" dirty="0"/>
              <a:t>넓은 유저 풀 보유 </a:t>
            </a:r>
            <a:endParaRPr lang="en-US" altLang="ko-KR" sz="12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월 평균 </a:t>
            </a:r>
            <a:r>
              <a:rPr lang="en-US" altLang="ko-KR" sz="1200" b="0" dirty="0"/>
              <a:t>1</a:t>
            </a:r>
            <a:r>
              <a:rPr lang="ko-KR" altLang="en-US" sz="1200" b="0" dirty="0"/>
              <a:t>인당 </a:t>
            </a:r>
            <a:r>
              <a:rPr lang="ko-KR" altLang="en-US" sz="1200" dirty="0"/>
              <a:t>이용시간 </a:t>
            </a:r>
            <a:r>
              <a:rPr lang="en-US" altLang="ko-KR" sz="1200" dirty="0"/>
              <a:t>51.9</a:t>
            </a:r>
            <a:r>
              <a:rPr lang="ko-KR" altLang="en-US" sz="1200" dirty="0"/>
              <a:t>시간 </a:t>
            </a:r>
            <a:r>
              <a:rPr lang="en-US" altLang="ko-KR" sz="1200" b="0" dirty="0"/>
              <a:t>= </a:t>
            </a:r>
            <a:r>
              <a:rPr lang="ko-KR" altLang="en-US" sz="1200" b="0" dirty="0"/>
              <a:t>충성도 높은 유저 </a:t>
            </a:r>
            <a:r>
              <a:rPr lang="ko-KR" altLang="en-US" sz="1200" b="0" dirty="0" smtClean="0"/>
              <a:t>보유</a:t>
            </a:r>
            <a:endParaRPr lang="en-US" altLang="ko-KR" sz="1200" b="0" dirty="0" smtClean="0"/>
          </a:p>
          <a:p>
            <a:r>
              <a:rPr lang="ko-KR" altLang="en-US" sz="1200" b="0" dirty="0" err="1" smtClean="0"/>
              <a:t>ㆍ</a:t>
            </a:r>
            <a:r>
              <a:rPr lang="ko-KR" altLang="en-US" sz="1200" b="0" dirty="0" smtClean="0"/>
              <a:t> </a:t>
            </a:r>
            <a:r>
              <a:rPr lang="ko-KR" altLang="en-US" sz="1200" b="0" dirty="0" err="1" smtClean="0"/>
              <a:t>남성향</a:t>
            </a:r>
            <a:r>
              <a:rPr lang="ko-KR" altLang="en-US" sz="1200" b="0" dirty="0" smtClean="0"/>
              <a:t> 장르로 </a:t>
            </a:r>
            <a:r>
              <a:rPr lang="en-US" altLang="ko-KR" sz="1300" dirty="0" smtClean="0"/>
              <a:t>30-40</a:t>
            </a:r>
            <a:r>
              <a:rPr lang="ko-KR" altLang="en-US" sz="1300" dirty="0" smtClean="0"/>
              <a:t>대의 높은 구매력</a:t>
            </a:r>
            <a:r>
              <a:rPr lang="ko-KR" altLang="en-US" sz="1200" b="0" dirty="0" smtClean="0"/>
              <a:t> </a:t>
            </a:r>
            <a:r>
              <a:rPr lang="en-US" altLang="ko-KR" sz="1200" b="0" dirty="0" smtClean="0"/>
              <a:t>= </a:t>
            </a:r>
            <a:r>
              <a:rPr lang="ko-KR" altLang="en-US" sz="1200" b="0" dirty="0" smtClean="0"/>
              <a:t>게임사의 이익 극대화 가능</a:t>
            </a:r>
            <a:endParaRPr lang="en-US" altLang="ko-KR" sz="1200" b="0" dirty="0" smtClean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전체 </a:t>
            </a:r>
            <a:r>
              <a:rPr lang="ko-KR" altLang="en-US" sz="1200" b="0" dirty="0" err="1"/>
              <a:t>모바일</a:t>
            </a:r>
            <a:r>
              <a:rPr lang="ko-KR" altLang="en-US" sz="1200" b="0" dirty="0"/>
              <a:t> 게임 </a:t>
            </a:r>
            <a:r>
              <a:rPr lang="ko-KR" altLang="en-US" sz="1300" dirty="0"/>
              <a:t>매출의 </a:t>
            </a:r>
            <a:r>
              <a:rPr lang="en-US" altLang="ko-KR" sz="1300" dirty="0"/>
              <a:t>62.6%</a:t>
            </a:r>
            <a:r>
              <a:rPr lang="ko-KR" altLang="en-US" sz="1300" dirty="0"/>
              <a:t>의 비중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= </a:t>
            </a:r>
            <a:r>
              <a:rPr lang="ko-KR" altLang="en-US" sz="1200" b="0" dirty="0"/>
              <a:t>다수의 </a:t>
            </a:r>
            <a:r>
              <a:rPr lang="ko-KR" altLang="en-US" sz="1200" b="0" dirty="0" err="1"/>
              <a:t>헤비</a:t>
            </a:r>
            <a:r>
              <a:rPr lang="ko-KR" altLang="en-US" sz="1200" b="0" dirty="0"/>
              <a:t> 유저 보유</a:t>
            </a:r>
            <a:endParaRPr lang="en-US" altLang="ko-KR" sz="1200" b="0" dirty="0"/>
          </a:p>
          <a:p>
            <a:endParaRPr lang="en-US" altLang="ko-KR" sz="1200" b="0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6" y="3289300"/>
            <a:ext cx="1736580" cy="1800225"/>
          </a:xfrm>
        </p:spPr>
      </p:pic>
      <p:pic>
        <p:nvPicPr>
          <p:cNvPr id="10" name="내용 개체 틀 9"/>
          <p:cNvPicPr>
            <a:picLocks noGrp="1" noChangeAspect="1"/>
          </p:cNvPicPr>
          <p:nvPr>
            <p:ph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82" y="3865612"/>
            <a:ext cx="6301918" cy="1044040"/>
          </a:xfrm>
        </p:spPr>
      </p:pic>
      <p:sp>
        <p:nvSpPr>
          <p:cNvPr id="13" name="직사각형 12"/>
          <p:cNvSpPr/>
          <p:nvPr/>
        </p:nvSpPr>
        <p:spPr>
          <a:xfrm>
            <a:off x="1691680" y="2281436"/>
            <a:ext cx="50405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778005" y="4245107"/>
            <a:ext cx="342491" cy="612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012160" y="3970045"/>
            <a:ext cx="324036" cy="90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24530" y="3577580"/>
            <a:ext cx="17281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65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</a:t>
            </a:r>
            <a:r>
              <a:rPr lang="ko-KR" altLang="en-US" dirty="0" err="1"/>
              <a:t>트랜드</a:t>
            </a:r>
            <a:r>
              <a:rPr lang="ko-KR" altLang="en-US" dirty="0"/>
              <a:t> 분석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6099"/>
            <a:ext cx="3609975" cy="3310827"/>
          </a:xfrm>
        </p:spPr>
      </p:pic>
      <p:sp>
        <p:nvSpPr>
          <p:cNvPr id="4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게볼루션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</a:t>
            </a:r>
            <a:r>
              <a:rPr lang="en-US" altLang="ko-KR" dirty="0"/>
              <a:t> 3</a:t>
            </a:r>
            <a:r>
              <a:rPr lang="ko-KR" altLang="en-US" dirty="0"/>
              <a:t>일 구글플레이</a:t>
            </a:r>
            <a:r>
              <a:rPr lang="en-US" altLang="ko-KR" dirty="0"/>
              <a:t>(</a:t>
            </a:r>
            <a:r>
              <a:rPr lang="ko-KR" altLang="en-US" dirty="0"/>
              <a:t>한국</a:t>
            </a:r>
            <a:r>
              <a:rPr lang="en-US" altLang="ko-KR" dirty="0"/>
              <a:t>) </a:t>
            </a:r>
            <a:r>
              <a:rPr lang="ko-KR" altLang="en-US" dirty="0"/>
              <a:t>순위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 err="1"/>
              <a:t>롤플레잉</a:t>
            </a:r>
            <a:r>
              <a:rPr lang="ko-KR" altLang="en-US" dirty="0"/>
              <a:t> 게임의 장단점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>
          <a:xfrm>
            <a:off x="4427984" y="1327412"/>
            <a:ext cx="4284016" cy="3762336"/>
          </a:xfrm>
        </p:spPr>
        <p:txBody>
          <a:bodyPr/>
          <a:lstStyle/>
          <a:p>
            <a:r>
              <a:rPr lang="ko-KR" altLang="en-US" sz="1600" dirty="0" err="1"/>
              <a:t>롤플레잉</a:t>
            </a:r>
            <a:r>
              <a:rPr lang="ko-KR" altLang="en-US" sz="1600" dirty="0"/>
              <a:t> 게임의 개발 단점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유명 </a:t>
            </a:r>
            <a:r>
              <a:rPr lang="en-US" altLang="ko-KR" sz="1200" b="0" dirty="0"/>
              <a:t>MMORPG</a:t>
            </a:r>
            <a:r>
              <a:rPr lang="ko-KR" altLang="en-US" sz="1200" b="0" dirty="0"/>
              <a:t>가 장악한 시장 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강력한 </a:t>
            </a:r>
            <a:r>
              <a:rPr lang="en-US" altLang="ko-KR" sz="1200" b="0" dirty="0"/>
              <a:t>IP </a:t>
            </a:r>
            <a:r>
              <a:rPr lang="ko-KR" altLang="en-US" sz="1200" b="0" dirty="0"/>
              <a:t>싸움 </a:t>
            </a:r>
            <a:r>
              <a:rPr lang="en-US" altLang="ko-KR" sz="1200" b="0" dirty="0"/>
              <a:t>= </a:t>
            </a:r>
            <a:r>
              <a:rPr lang="ko-KR" altLang="en-US" sz="1200" b="0" dirty="0"/>
              <a:t>신생 업체의 성공 가능성 낮음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경쟁 업체가 대부분 대기업 </a:t>
            </a:r>
            <a:r>
              <a:rPr lang="en-US" altLang="ko-KR" sz="1200" b="0" dirty="0"/>
              <a:t>= </a:t>
            </a:r>
            <a:r>
              <a:rPr lang="ko-KR" altLang="en-US" sz="1200" b="0" dirty="0"/>
              <a:t>자본력에서 밀림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높은 개발 난이도 및 유지보수 </a:t>
            </a:r>
            <a:r>
              <a:rPr lang="en-US" altLang="ko-KR" sz="1200" b="0" dirty="0"/>
              <a:t>= </a:t>
            </a:r>
            <a:r>
              <a:rPr lang="ko-KR" altLang="en-US" sz="1200" b="0" dirty="0"/>
              <a:t>기간과 비용이 높음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마케팅 및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제작 비용 </a:t>
            </a:r>
            <a:r>
              <a:rPr lang="en-US" altLang="ko-KR" sz="1200" b="0" dirty="0"/>
              <a:t>= </a:t>
            </a:r>
            <a:r>
              <a:rPr lang="ko-KR" altLang="en-US" sz="1200" b="0" dirty="0"/>
              <a:t>최소 제작 자본이 큼</a:t>
            </a:r>
            <a:endParaRPr lang="en-US" altLang="ko-KR" sz="1200" b="0" dirty="0"/>
          </a:p>
          <a:p>
            <a:endParaRPr lang="en-US" altLang="ko-KR" sz="1200" b="0" dirty="0"/>
          </a:p>
          <a:p>
            <a:r>
              <a:rPr lang="ko-KR" altLang="en-US" dirty="0"/>
              <a:t>높은 개발 난이도</a:t>
            </a:r>
            <a:r>
              <a:rPr lang="ko-KR" altLang="en-US" sz="1200" b="0" dirty="0"/>
              <a:t>로 </a:t>
            </a:r>
            <a:r>
              <a:rPr lang="ko-KR" altLang="en-US" dirty="0"/>
              <a:t>개발 기간과 비용</a:t>
            </a:r>
            <a:r>
              <a:rPr lang="ko-KR" altLang="en-US" sz="1200" b="0" dirty="0"/>
              <a:t>이 높다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대량의 금전적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시간적 손해를 볼 가능성이 높다</a:t>
            </a:r>
            <a:endParaRPr lang="en-US" altLang="ko-KR" sz="1200" b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5AF9F72-6396-4DB5-A6DA-15763ADA10C0}"/>
              </a:ext>
            </a:extLst>
          </p:cNvPr>
          <p:cNvSpPr/>
          <p:nvPr/>
        </p:nvSpPr>
        <p:spPr>
          <a:xfrm>
            <a:off x="2771800" y="1697491"/>
            <a:ext cx="1224136" cy="158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D1E1625-95FB-45BF-AFB7-1EB10E2A32CD}"/>
              </a:ext>
            </a:extLst>
          </p:cNvPr>
          <p:cNvSpPr/>
          <p:nvPr/>
        </p:nvSpPr>
        <p:spPr>
          <a:xfrm>
            <a:off x="2771800" y="4225651"/>
            <a:ext cx="1224136" cy="625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039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914</Words>
  <Application>Microsoft Office PowerPoint</Application>
  <PresentationFormat>화면 슬라이드 쇼(16:10)</PresentationFormat>
  <Paragraphs>156</Paragraphs>
  <Slides>15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17" baseType="lpstr">
      <vt:lpstr>Office 테마</vt:lpstr>
      <vt:lpstr>디자인 사용자 지정</vt:lpstr>
      <vt:lpstr>PowerPoint 프레젠테이션</vt:lpstr>
      <vt:lpstr>Contents</vt:lpstr>
      <vt:lpstr>1. 게임 트렌드 분석</vt:lpstr>
      <vt:lpstr>1. 게임 트렌드 분석</vt:lpstr>
      <vt:lpstr>1. 게임 트랜드 분석</vt:lpstr>
      <vt:lpstr>1. 게임 트랜드 분석</vt:lpstr>
      <vt:lpstr>1. 게임 트렌드 분석</vt:lpstr>
      <vt:lpstr>1. 게임 트랜드 분석</vt:lpstr>
      <vt:lpstr>1. 게임 트랜드 분석</vt:lpstr>
      <vt:lpstr>1. 게임 트랜드 분석</vt:lpstr>
      <vt:lpstr>2. 콘텐츠 분석</vt:lpstr>
      <vt:lpstr>2. 콘텐츠 분석</vt:lpstr>
      <vt:lpstr>3. 게임 아이디어</vt:lpstr>
      <vt:lpstr>3. 게임 아이디어</vt:lpstr>
      <vt:lpstr>3. 게임 아이디어</vt:lpstr>
    </vt:vector>
  </TitlesOfParts>
  <Company>SBS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FullName</dc:creator>
  <cp:lastModifiedBy>FullName</cp:lastModifiedBy>
  <cp:revision>192</cp:revision>
  <dcterms:created xsi:type="dcterms:W3CDTF">2019-09-02T05:55:58Z</dcterms:created>
  <dcterms:modified xsi:type="dcterms:W3CDTF">2019-09-04T00:57:43Z</dcterms:modified>
</cp:coreProperties>
</file>